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760700" cy="20104100"/>
  <p:notesSz cx="15760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331" y="-30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82528" y="6232271"/>
            <a:ext cx="1340199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65057" y="11258296"/>
            <a:ext cx="1103693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88352" y="4623943"/>
            <a:ext cx="68586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120030" y="4623943"/>
            <a:ext cx="68586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jpg"/><Relationship Id="rId18" Type="http://schemas.openxmlformats.org/officeDocument/2006/relationships/image" Target="../media/image12.jpg"/><Relationship Id="rId26" Type="http://schemas.openxmlformats.org/officeDocument/2006/relationships/image" Target="../media/image20.jp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jpg"/><Relationship Id="rId7" Type="http://schemas.openxmlformats.org/officeDocument/2006/relationships/image" Target="../media/image1.jpg"/><Relationship Id="rId12" Type="http://schemas.openxmlformats.org/officeDocument/2006/relationships/image" Target="../media/image6.jpg"/><Relationship Id="rId17" Type="http://schemas.openxmlformats.org/officeDocument/2006/relationships/image" Target="../media/image11.png"/><Relationship Id="rId25" Type="http://schemas.openxmlformats.org/officeDocument/2006/relationships/image" Target="../media/image19.jpg"/><Relationship Id="rId33" Type="http://schemas.openxmlformats.org/officeDocument/2006/relationships/image" Target="../media/image27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jpg"/><Relationship Id="rId20" Type="http://schemas.openxmlformats.org/officeDocument/2006/relationships/image" Target="../media/image14.jpg"/><Relationship Id="rId29" Type="http://schemas.openxmlformats.org/officeDocument/2006/relationships/image" Target="../media/image23.jp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g"/><Relationship Id="rId24" Type="http://schemas.openxmlformats.org/officeDocument/2006/relationships/image" Target="../media/image18.png"/><Relationship Id="rId32" Type="http://schemas.openxmlformats.org/officeDocument/2006/relationships/image" Target="../media/image26.jp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jpg"/><Relationship Id="rId23" Type="http://schemas.openxmlformats.org/officeDocument/2006/relationships/image" Target="../media/image17.jpg"/><Relationship Id="rId28" Type="http://schemas.openxmlformats.org/officeDocument/2006/relationships/image" Target="../media/image22.png"/><Relationship Id="rId10" Type="http://schemas.openxmlformats.org/officeDocument/2006/relationships/image" Target="../media/image4.jpg"/><Relationship Id="rId19" Type="http://schemas.openxmlformats.org/officeDocument/2006/relationships/image" Target="../media/image13.png"/><Relationship Id="rId31" Type="http://schemas.openxmlformats.org/officeDocument/2006/relationships/image" Target="../media/image25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Relationship Id="rId14" Type="http://schemas.openxmlformats.org/officeDocument/2006/relationships/image" Target="../media/image8.jp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Relationship Id="rId8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07073" y="266461"/>
            <a:ext cx="10770755" cy="261798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523956" y="1830302"/>
            <a:ext cx="1037098" cy="130899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613199" y="1291644"/>
            <a:ext cx="1060273" cy="131478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059235" y="4066018"/>
            <a:ext cx="7468262" cy="417024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189036" y="9162989"/>
            <a:ext cx="382393" cy="695041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142684" y="10275058"/>
            <a:ext cx="289692" cy="527073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142684" y="10958512"/>
            <a:ext cx="289692" cy="52128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9142684" y="11618804"/>
            <a:ext cx="289692" cy="532865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142684" y="12267510"/>
            <a:ext cx="289692" cy="532865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751040" y="9162989"/>
            <a:ext cx="376599" cy="695041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9478727" y="9939119"/>
            <a:ext cx="301279" cy="57920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0307249" y="9151405"/>
            <a:ext cx="376599" cy="706625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0243516" y="9939119"/>
            <a:ext cx="347630" cy="243264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0869253" y="9157197"/>
            <a:ext cx="370806" cy="700833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1321170" y="9139821"/>
            <a:ext cx="498270" cy="718209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1031480" y="9904367"/>
            <a:ext cx="347630" cy="301184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1981673" y="9151405"/>
            <a:ext cx="393981" cy="706625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2074372" y="9939119"/>
            <a:ext cx="347630" cy="254848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12543676" y="9151405"/>
            <a:ext cx="382393" cy="706625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13099881" y="9151405"/>
            <a:ext cx="388187" cy="706625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12862337" y="9939119"/>
            <a:ext cx="347630" cy="237472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13650297" y="9939119"/>
            <a:ext cx="347630" cy="237472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9501903" y="10275058"/>
            <a:ext cx="4356971" cy="2849669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475095" y="17271806"/>
            <a:ext cx="683673" cy="1459586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6489105" y="19299009"/>
            <a:ext cx="1367347" cy="405440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8366314" y="18986241"/>
            <a:ext cx="1460048" cy="718209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9965414" y="17179134"/>
            <a:ext cx="5330337" cy="2548485"/>
          </a:xfrm>
          <a:prstGeom prst="rect">
            <a:avLst/>
          </a:prstGeom>
        </p:spPr>
      </p:pic>
      <p:sp>
        <p:nvSpPr>
          <p:cNvPr id="43" name="bg object 43"/>
          <p:cNvSpPr/>
          <p:nvPr/>
        </p:nvSpPr>
        <p:spPr>
          <a:xfrm>
            <a:off x="8070826" y="8583789"/>
            <a:ext cx="0" cy="4679950"/>
          </a:xfrm>
          <a:custGeom>
            <a:avLst/>
            <a:gdLst/>
            <a:ahLst/>
            <a:cxnLst/>
            <a:rect l="l" t="t" r="r" b="b"/>
            <a:pathLst>
              <a:path h="4679950">
                <a:moveTo>
                  <a:pt x="0" y="4679945"/>
                </a:moveTo>
                <a:lnTo>
                  <a:pt x="0" y="0"/>
                </a:lnTo>
              </a:path>
            </a:pathLst>
          </a:custGeom>
          <a:ln w="17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bg object 44"/>
          <p:cNvSpPr/>
          <p:nvPr/>
        </p:nvSpPr>
        <p:spPr>
          <a:xfrm>
            <a:off x="8708149" y="9973871"/>
            <a:ext cx="0" cy="185420"/>
          </a:xfrm>
          <a:custGeom>
            <a:avLst/>
            <a:gdLst/>
            <a:ahLst/>
            <a:cxnLst/>
            <a:rect l="l" t="t" r="r" b="b"/>
            <a:pathLst>
              <a:path h="185420">
                <a:moveTo>
                  <a:pt x="0" y="185344"/>
                </a:moveTo>
                <a:lnTo>
                  <a:pt x="0" y="0"/>
                </a:lnTo>
              </a:path>
            </a:pathLst>
          </a:custGeom>
          <a:ln w="2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bg object 45"/>
          <p:cNvSpPr/>
          <p:nvPr/>
        </p:nvSpPr>
        <p:spPr>
          <a:xfrm>
            <a:off x="8968872" y="9973871"/>
            <a:ext cx="0" cy="185420"/>
          </a:xfrm>
          <a:custGeom>
            <a:avLst/>
            <a:gdLst/>
            <a:ahLst/>
            <a:cxnLst/>
            <a:rect l="l" t="t" r="r" b="b"/>
            <a:pathLst>
              <a:path h="185420">
                <a:moveTo>
                  <a:pt x="0" y="185344"/>
                </a:moveTo>
                <a:lnTo>
                  <a:pt x="0" y="0"/>
                </a:lnTo>
              </a:path>
            </a:pathLst>
          </a:custGeom>
          <a:ln w="2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6" name="bg object 46"/>
          <p:cNvSpPr/>
          <p:nvPr/>
        </p:nvSpPr>
        <p:spPr>
          <a:xfrm>
            <a:off x="9229595" y="9973871"/>
            <a:ext cx="0" cy="185420"/>
          </a:xfrm>
          <a:custGeom>
            <a:avLst/>
            <a:gdLst/>
            <a:ahLst/>
            <a:cxnLst/>
            <a:rect l="l" t="t" r="r" b="b"/>
            <a:pathLst>
              <a:path h="185420">
                <a:moveTo>
                  <a:pt x="0" y="185344"/>
                </a:moveTo>
                <a:lnTo>
                  <a:pt x="0" y="0"/>
                </a:lnTo>
              </a:path>
            </a:pathLst>
          </a:custGeom>
          <a:ln w="2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7" name="bg object 47"/>
          <p:cNvSpPr/>
          <p:nvPr/>
        </p:nvSpPr>
        <p:spPr>
          <a:xfrm>
            <a:off x="9490318" y="9973871"/>
            <a:ext cx="0" cy="185420"/>
          </a:xfrm>
          <a:custGeom>
            <a:avLst/>
            <a:gdLst/>
            <a:ahLst/>
            <a:cxnLst/>
            <a:rect l="l" t="t" r="r" b="b"/>
            <a:pathLst>
              <a:path h="185420">
                <a:moveTo>
                  <a:pt x="0" y="185344"/>
                </a:moveTo>
                <a:lnTo>
                  <a:pt x="0" y="0"/>
                </a:lnTo>
              </a:path>
            </a:pathLst>
          </a:custGeom>
          <a:ln w="2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8" name="bg object 48"/>
          <p:cNvSpPr/>
          <p:nvPr/>
        </p:nvSpPr>
        <p:spPr>
          <a:xfrm>
            <a:off x="9756835" y="9973871"/>
            <a:ext cx="0" cy="185420"/>
          </a:xfrm>
          <a:custGeom>
            <a:avLst/>
            <a:gdLst/>
            <a:ahLst/>
            <a:cxnLst/>
            <a:rect l="l" t="t" r="r" b="b"/>
            <a:pathLst>
              <a:path h="185420">
                <a:moveTo>
                  <a:pt x="0" y="185344"/>
                </a:moveTo>
                <a:lnTo>
                  <a:pt x="0" y="0"/>
                </a:lnTo>
              </a:path>
            </a:pathLst>
          </a:custGeom>
          <a:ln w="289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9" name="bg object 49"/>
          <p:cNvSpPr/>
          <p:nvPr/>
        </p:nvSpPr>
        <p:spPr>
          <a:xfrm>
            <a:off x="11326967" y="8630125"/>
            <a:ext cx="0" cy="1274445"/>
          </a:xfrm>
          <a:custGeom>
            <a:avLst/>
            <a:gdLst/>
            <a:ahLst/>
            <a:cxnLst/>
            <a:rect l="l" t="t" r="r" b="b"/>
            <a:pathLst>
              <a:path h="1274445">
                <a:moveTo>
                  <a:pt x="0" y="1274242"/>
                </a:moveTo>
                <a:lnTo>
                  <a:pt x="0" y="0"/>
                </a:lnTo>
              </a:path>
            </a:pathLst>
          </a:custGeom>
          <a:ln w="347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0" name="bg object 50"/>
          <p:cNvSpPr/>
          <p:nvPr/>
        </p:nvSpPr>
        <p:spPr>
          <a:xfrm>
            <a:off x="8134558" y="8508493"/>
            <a:ext cx="6309995" cy="4755515"/>
          </a:xfrm>
          <a:custGeom>
            <a:avLst/>
            <a:gdLst/>
            <a:ahLst/>
            <a:cxnLst/>
            <a:rect l="l" t="t" r="r" b="b"/>
            <a:pathLst>
              <a:path w="6309994" h="4755515">
                <a:moveTo>
                  <a:pt x="6309497" y="4755241"/>
                </a:moveTo>
                <a:lnTo>
                  <a:pt x="6309497" y="52128"/>
                </a:lnTo>
              </a:path>
              <a:path w="6309994" h="4755515">
                <a:moveTo>
                  <a:pt x="0" y="0"/>
                </a:moveTo>
                <a:lnTo>
                  <a:pt x="6257352" y="0"/>
                </a:lnTo>
              </a:path>
            </a:pathLst>
          </a:custGeom>
          <a:ln w="173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1" name="bg object 51"/>
          <p:cNvSpPr/>
          <p:nvPr/>
        </p:nvSpPr>
        <p:spPr>
          <a:xfrm>
            <a:off x="8737118" y="9939120"/>
            <a:ext cx="4913630" cy="0"/>
          </a:xfrm>
          <a:custGeom>
            <a:avLst/>
            <a:gdLst/>
            <a:ahLst/>
            <a:cxnLst/>
            <a:rect l="l" t="t" r="r" b="b"/>
            <a:pathLst>
              <a:path w="4913630">
                <a:moveTo>
                  <a:pt x="4472848" y="0"/>
                </a:moveTo>
                <a:lnTo>
                  <a:pt x="4913180" y="0"/>
                </a:lnTo>
              </a:path>
              <a:path w="4913630">
                <a:moveTo>
                  <a:pt x="3684885" y="0"/>
                </a:moveTo>
                <a:lnTo>
                  <a:pt x="4125217" y="0"/>
                </a:lnTo>
              </a:path>
              <a:path w="4913630">
                <a:moveTo>
                  <a:pt x="2641993" y="0"/>
                </a:moveTo>
                <a:lnTo>
                  <a:pt x="3337254" y="0"/>
                </a:lnTo>
              </a:path>
              <a:path w="4913630">
                <a:moveTo>
                  <a:pt x="1854030" y="0"/>
                </a:moveTo>
                <a:lnTo>
                  <a:pt x="2294362" y="0"/>
                </a:lnTo>
              </a:path>
              <a:path w="4913630">
                <a:moveTo>
                  <a:pt x="1042892" y="0"/>
                </a:moveTo>
                <a:lnTo>
                  <a:pt x="1506399" y="0"/>
                </a:lnTo>
              </a:path>
              <a:path w="4913630">
                <a:moveTo>
                  <a:pt x="0" y="0"/>
                </a:moveTo>
                <a:lnTo>
                  <a:pt x="741612" y="0"/>
                </a:lnTo>
              </a:path>
            </a:pathLst>
          </a:custGeom>
          <a:ln w="289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2" name="bg object 52"/>
          <p:cNvSpPr/>
          <p:nvPr/>
        </p:nvSpPr>
        <p:spPr>
          <a:xfrm>
            <a:off x="8737118" y="10141840"/>
            <a:ext cx="996950" cy="0"/>
          </a:xfrm>
          <a:custGeom>
            <a:avLst/>
            <a:gdLst/>
            <a:ahLst/>
            <a:cxnLst/>
            <a:rect l="l" t="t" r="r" b="b"/>
            <a:pathLst>
              <a:path w="996950">
                <a:moveTo>
                  <a:pt x="0" y="0"/>
                </a:moveTo>
                <a:lnTo>
                  <a:pt x="741612" y="0"/>
                </a:lnTo>
              </a:path>
              <a:path w="996950">
                <a:moveTo>
                  <a:pt x="787962" y="0"/>
                </a:moveTo>
                <a:lnTo>
                  <a:pt x="996541" y="0"/>
                </a:lnTo>
              </a:path>
            </a:pathLst>
          </a:custGeom>
          <a:ln w="231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3" name="bg object 53"/>
          <p:cNvSpPr/>
          <p:nvPr/>
        </p:nvSpPr>
        <p:spPr>
          <a:xfrm>
            <a:off x="10591148" y="10141840"/>
            <a:ext cx="3059430" cy="0"/>
          </a:xfrm>
          <a:custGeom>
            <a:avLst/>
            <a:gdLst/>
            <a:ahLst/>
            <a:cxnLst/>
            <a:rect l="l" t="t" r="r" b="b"/>
            <a:pathLst>
              <a:path w="3059430">
                <a:moveTo>
                  <a:pt x="2618818" y="0"/>
                </a:moveTo>
                <a:lnTo>
                  <a:pt x="3059150" y="0"/>
                </a:lnTo>
              </a:path>
              <a:path w="3059430">
                <a:moveTo>
                  <a:pt x="1830855" y="0"/>
                </a:moveTo>
                <a:lnTo>
                  <a:pt x="2271187" y="0"/>
                </a:lnTo>
              </a:path>
              <a:path w="3059430">
                <a:moveTo>
                  <a:pt x="787962" y="0"/>
                </a:moveTo>
                <a:lnTo>
                  <a:pt x="1483224" y="0"/>
                </a:lnTo>
              </a:path>
              <a:path w="3059430">
                <a:moveTo>
                  <a:pt x="0" y="0"/>
                </a:moveTo>
                <a:lnTo>
                  <a:pt x="440332" y="0"/>
                </a:lnTo>
              </a:path>
            </a:pathLst>
          </a:custGeom>
          <a:ln w="289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4" name="bg object 54"/>
          <p:cNvSpPr/>
          <p:nvPr/>
        </p:nvSpPr>
        <p:spPr>
          <a:xfrm>
            <a:off x="9780010" y="10141840"/>
            <a:ext cx="463550" cy="0"/>
          </a:xfrm>
          <a:custGeom>
            <a:avLst/>
            <a:gdLst/>
            <a:ahLst/>
            <a:cxnLst/>
            <a:rect l="l" t="t" r="r" b="b"/>
            <a:pathLst>
              <a:path w="463550">
                <a:moveTo>
                  <a:pt x="0" y="0"/>
                </a:moveTo>
                <a:lnTo>
                  <a:pt x="463507" y="0"/>
                </a:lnTo>
              </a:path>
            </a:pathLst>
          </a:custGeom>
          <a:ln w="231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5" name="bg object 55"/>
          <p:cNvSpPr/>
          <p:nvPr/>
        </p:nvSpPr>
        <p:spPr>
          <a:xfrm>
            <a:off x="8157733" y="13321655"/>
            <a:ext cx="6234430" cy="0"/>
          </a:xfrm>
          <a:custGeom>
            <a:avLst/>
            <a:gdLst/>
            <a:ahLst/>
            <a:cxnLst/>
            <a:rect l="l" t="t" r="r" b="b"/>
            <a:pathLst>
              <a:path w="6234430">
                <a:moveTo>
                  <a:pt x="0" y="0"/>
                </a:moveTo>
                <a:lnTo>
                  <a:pt x="6234177" y="0"/>
                </a:lnTo>
              </a:path>
            </a:pathLst>
          </a:custGeom>
          <a:ln w="231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6" name="bg object 56"/>
          <p:cNvSpPr/>
          <p:nvPr/>
        </p:nvSpPr>
        <p:spPr>
          <a:xfrm>
            <a:off x="12746459" y="15875931"/>
            <a:ext cx="1715135" cy="0"/>
          </a:xfrm>
          <a:custGeom>
            <a:avLst/>
            <a:gdLst/>
            <a:ahLst/>
            <a:cxnLst/>
            <a:rect l="l" t="t" r="r" b="b"/>
            <a:pathLst>
              <a:path w="1715134">
                <a:moveTo>
                  <a:pt x="0" y="0"/>
                </a:moveTo>
                <a:lnTo>
                  <a:pt x="1714978" y="0"/>
                </a:lnTo>
              </a:path>
            </a:pathLst>
          </a:custGeom>
          <a:ln w="173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7" name="bg object 57"/>
          <p:cNvSpPr/>
          <p:nvPr/>
        </p:nvSpPr>
        <p:spPr>
          <a:xfrm>
            <a:off x="11402287" y="15875931"/>
            <a:ext cx="1089660" cy="0"/>
          </a:xfrm>
          <a:custGeom>
            <a:avLst/>
            <a:gdLst/>
            <a:ahLst/>
            <a:cxnLst/>
            <a:rect l="l" t="t" r="r" b="b"/>
            <a:pathLst>
              <a:path w="1089659">
                <a:moveTo>
                  <a:pt x="0" y="0"/>
                </a:moveTo>
                <a:lnTo>
                  <a:pt x="1089242" y="0"/>
                </a:lnTo>
              </a:path>
            </a:pathLst>
          </a:custGeom>
          <a:ln w="173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8" name="bg object 58"/>
          <p:cNvSpPr/>
          <p:nvPr/>
        </p:nvSpPr>
        <p:spPr>
          <a:xfrm>
            <a:off x="9919062" y="15875931"/>
            <a:ext cx="1205230" cy="0"/>
          </a:xfrm>
          <a:custGeom>
            <a:avLst/>
            <a:gdLst/>
            <a:ahLst/>
            <a:cxnLst/>
            <a:rect l="l" t="t" r="r" b="b"/>
            <a:pathLst>
              <a:path w="1205229">
                <a:moveTo>
                  <a:pt x="0" y="0"/>
                </a:moveTo>
                <a:lnTo>
                  <a:pt x="1205119" y="0"/>
                </a:lnTo>
              </a:path>
            </a:pathLst>
          </a:custGeom>
          <a:ln w="231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9" name="bg object 59"/>
          <p:cNvSpPr/>
          <p:nvPr/>
        </p:nvSpPr>
        <p:spPr>
          <a:xfrm>
            <a:off x="8412663" y="15875931"/>
            <a:ext cx="1228725" cy="0"/>
          </a:xfrm>
          <a:custGeom>
            <a:avLst/>
            <a:gdLst/>
            <a:ahLst/>
            <a:cxnLst/>
            <a:rect l="l" t="t" r="r" b="b"/>
            <a:pathLst>
              <a:path w="1228725">
                <a:moveTo>
                  <a:pt x="0" y="0"/>
                </a:moveTo>
                <a:lnTo>
                  <a:pt x="1228295" y="0"/>
                </a:lnTo>
              </a:path>
            </a:pathLst>
          </a:custGeom>
          <a:ln w="173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0" name="bg object 60"/>
          <p:cNvSpPr/>
          <p:nvPr/>
        </p:nvSpPr>
        <p:spPr>
          <a:xfrm>
            <a:off x="6883088" y="15875931"/>
            <a:ext cx="1251585" cy="0"/>
          </a:xfrm>
          <a:custGeom>
            <a:avLst/>
            <a:gdLst/>
            <a:ahLst/>
            <a:cxnLst/>
            <a:rect l="l" t="t" r="r" b="b"/>
            <a:pathLst>
              <a:path w="1251584">
                <a:moveTo>
                  <a:pt x="0" y="0"/>
                </a:moveTo>
                <a:lnTo>
                  <a:pt x="1251470" y="0"/>
                </a:lnTo>
              </a:path>
            </a:pathLst>
          </a:custGeom>
          <a:ln w="173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1" name="bg object 61"/>
          <p:cNvSpPr/>
          <p:nvPr/>
        </p:nvSpPr>
        <p:spPr>
          <a:xfrm>
            <a:off x="5237636" y="15875931"/>
            <a:ext cx="1390650" cy="0"/>
          </a:xfrm>
          <a:custGeom>
            <a:avLst/>
            <a:gdLst/>
            <a:ahLst/>
            <a:cxnLst/>
            <a:rect l="l" t="t" r="r" b="b"/>
            <a:pathLst>
              <a:path w="1390650">
                <a:moveTo>
                  <a:pt x="0" y="0"/>
                </a:moveTo>
                <a:lnTo>
                  <a:pt x="1390522" y="0"/>
                </a:lnTo>
              </a:path>
            </a:pathLst>
          </a:custGeom>
          <a:ln w="173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2" name="bg object 62"/>
          <p:cNvSpPr/>
          <p:nvPr/>
        </p:nvSpPr>
        <p:spPr>
          <a:xfrm>
            <a:off x="3962990" y="15875931"/>
            <a:ext cx="1019810" cy="0"/>
          </a:xfrm>
          <a:custGeom>
            <a:avLst/>
            <a:gdLst/>
            <a:ahLst/>
            <a:cxnLst/>
            <a:rect l="l" t="t" r="r" b="b"/>
            <a:pathLst>
              <a:path w="1019810">
                <a:moveTo>
                  <a:pt x="0" y="0"/>
                </a:moveTo>
                <a:lnTo>
                  <a:pt x="1019716" y="0"/>
                </a:lnTo>
              </a:path>
            </a:pathLst>
          </a:custGeom>
          <a:ln w="173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3" name="bg object 63"/>
          <p:cNvSpPr/>
          <p:nvPr/>
        </p:nvSpPr>
        <p:spPr>
          <a:xfrm>
            <a:off x="1344172" y="15875931"/>
            <a:ext cx="2341245" cy="0"/>
          </a:xfrm>
          <a:custGeom>
            <a:avLst/>
            <a:gdLst/>
            <a:ahLst/>
            <a:cxnLst/>
            <a:rect l="l" t="t" r="r" b="b"/>
            <a:pathLst>
              <a:path w="2341245">
                <a:moveTo>
                  <a:pt x="0" y="0"/>
                </a:moveTo>
                <a:lnTo>
                  <a:pt x="2340713" y="0"/>
                </a:lnTo>
              </a:path>
            </a:pathLst>
          </a:custGeom>
          <a:ln w="173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4" name="bg object 64"/>
          <p:cNvSpPr/>
          <p:nvPr/>
        </p:nvSpPr>
        <p:spPr>
          <a:xfrm>
            <a:off x="9664134" y="19669700"/>
            <a:ext cx="301625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279" y="0"/>
                </a:lnTo>
              </a:path>
            </a:pathLst>
          </a:custGeom>
          <a:ln w="34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5" name="bg object 65"/>
          <p:cNvSpPr/>
          <p:nvPr/>
        </p:nvSpPr>
        <p:spPr>
          <a:xfrm>
            <a:off x="7856454" y="19663906"/>
            <a:ext cx="509905" cy="0"/>
          </a:xfrm>
          <a:custGeom>
            <a:avLst/>
            <a:gdLst/>
            <a:ahLst/>
            <a:cxnLst/>
            <a:rect l="l" t="t" r="r" b="b"/>
            <a:pathLst>
              <a:path w="509904">
                <a:moveTo>
                  <a:pt x="0" y="0"/>
                </a:moveTo>
                <a:lnTo>
                  <a:pt x="509858" y="0"/>
                </a:lnTo>
              </a:path>
            </a:pathLst>
          </a:custGeom>
          <a:ln w="34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6" name="bg object 66"/>
          <p:cNvSpPr/>
          <p:nvPr/>
        </p:nvSpPr>
        <p:spPr>
          <a:xfrm>
            <a:off x="6048774" y="19669700"/>
            <a:ext cx="440690" cy="0"/>
          </a:xfrm>
          <a:custGeom>
            <a:avLst/>
            <a:gdLst/>
            <a:ahLst/>
            <a:cxnLst/>
            <a:rect l="l" t="t" r="r" b="b"/>
            <a:pathLst>
              <a:path w="440689">
                <a:moveTo>
                  <a:pt x="0" y="0"/>
                </a:moveTo>
                <a:lnTo>
                  <a:pt x="440332" y="0"/>
                </a:lnTo>
              </a:path>
            </a:pathLst>
          </a:custGeom>
          <a:ln w="289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7" name="bg object 67"/>
          <p:cNvSpPr/>
          <p:nvPr/>
        </p:nvSpPr>
        <p:spPr>
          <a:xfrm>
            <a:off x="5585266" y="19681283"/>
            <a:ext cx="417195" cy="0"/>
          </a:xfrm>
          <a:custGeom>
            <a:avLst/>
            <a:gdLst/>
            <a:ahLst/>
            <a:cxnLst/>
            <a:rect l="l" t="t" r="r" b="b"/>
            <a:pathLst>
              <a:path w="417195">
                <a:moveTo>
                  <a:pt x="0" y="0"/>
                </a:moveTo>
                <a:lnTo>
                  <a:pt x="417156" y="0"/>
                </a:lnTo>
              </a:path>
            </a:pathLst>
          </a:custGeom>
          <a:ln w="115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8352" y="804164"/>
            <a:ext cx="1419034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8352" y="4623943"/>
            <a:ext cx="1419034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360797" y="18696814"/>
            <a:ext cx="5045456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88352" y="18696814"/>
            <a:ext cx="362642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52276" y="18696814"/>
            <a:ext cx="362642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gr.com/" TargetMode="External"/><Relationship Id="rId2" Type="http://schemas.openxmlformats.org/officeDocument/2006/relationships/hyperlink" Target="mailto:usgr@usgr.com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0730" y="3149763"/>
            <a:ext cx="9462770" cy="4565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206875" algn="l"/>
              </a:tabLst>
            </a:pPr>
            <a:r>
              <a:rPr sz="2800" b="1" dirty="0">
                <a:solidFill>
                  <a:srgbClr val="00AAE6"/>
                </a:solidFill>
                <a:latin typeface="Arial"/>
                <a:cs typeface="Arial"/>
              </a:rPr>
              <a:t>Multi</a:t>
            </a:r>
            <a:r>
              <a:rPr sz="2800" b="1" spc="35" dirty="0">
                <a:solidFill>
                  <a:srgbClr val="00AAE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AAE6"/>
                </a:solidFill>
                <a:latin typeface="Arial"/>
                <a:cs typeface="Arial"/>
              </a:rPr>
              <a:t>wall</a:t>
            </a:r>
            <a:r>
              <a:rPr sz="2800" b="1" spc="-140" dirty="0">
                <a:solidFill>
                  <a:srgbClr val="00AAE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AAE6"/>
                </a:solidFill>
                <a:latin typeface="Arial"/>
                <a:cs typeface="Arial"/>
              </a:rPr>
              <a:t>polycarbonate</a:t>
            </a:r>
            <a:r>
              <a:rPr sz="2800" b="1" dirty="0">
                <a:solidFill>
                  <a:srgbClr val="00AAE6"/>
                </a:solidFill>
                <a:latin typeface="Arial"/>
                <a:cs typeface="Arial"/>
              </a:rPr>
              <a:t>	</a:t>
            </a:r>
            <a:r>
              <a:rPr sz="2800" b="1" spc="-25" dirty="0">
                <a:solidFill>
                  <a:srgbClr val="00AAE6"/>
                </a:solidFill>
                <a:latin typeface="Arial"/>
                <a:cs typeface="Arial"/>
              </a:rPr>
              <a:t>sheets</a:t>
            </a:r>
            <a:r>
              <a:rPr sz="2800" b="1" spc="-60" dirty="0">
                <a:solidFill>
                  <a:srgbClr val="00AAE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AAE6"/>
                </a:solidFill>
                <a:latin typeface="Arial"/>
                <a:cs typeface="Arial"/>
              </a:rPr>
              <a:t>with</a:t>
            </a:r>
            <a:r>
              <a:rPr sz="2800" b="1" spc="-195" dirty="0">
                <a:solidFill>
                  <a:srgbClr val="00AAE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AAE6"/>
                </a:solidFill>
                <a:latin typeface="Arial"/>
                <a:cs typeface="Arial"/>
              </a:rPr>
              <a:t>100%</a:t>
            </a:r>
            <a:r>
              <a:rPr sz="2800" b="1" spc="-55" dirty="0">
                <a:solidFill>
                  <a:srgbClr val="00AAE6"/>
                </a:solidFill>
                <a:latin typeface="Arial"/>
                <a:cs typeface="Arial"/>
              </a:rPr>
              <a:t> </a:t>
            </a:r>
            <a:r>
              <a:rPr sz="2800" b="1" spc="-45" dirty="0">
                <a:solidFill>
                  <a:srgbClr val="00AAE6"/>
                </a:solidFill>
                <a:latin typeface="Arial"/>
                <a:cs typeface="Arial"/>
              </a:rPr>
              <a:t>light</a:t>
            </a:r>
            <a:r>
              <a:rPr sz="2800" b="1" spc="-40" dirty="0">
                <a:solidFill>
                  <a:srgbClr val="00AAE6"/>
                </a:solidFill>
                <a:latin typeface="Arial"/>
                <a:cs typeface="Arial"/>
              </a:rPr>
              <a:t> </a:t>
            </a:r>
            <a:r>
              <a:rPr sz="2800" b="1" spc="-55" dirty="0">
                <a:solidFill>
                  <a:srgbClr val="00AAE6"/>
                </a:solidFill>
                <a:latin typeface="Arial"/>
                <a:cs typeface="Arial"/>
              </a:rPr>
              <a:t>diffusion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7360" y="3888570"/>
            <a:ext cx="6261100" cy="4678680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201930" indent="-189230">
              <a:lnSpc>
                <a:spcPct val="100000"/>
              </a:lnSpc>
              <a:spcBef>
                <a:spcPts val="1285"/>
              </a:spcBef>
              <a:buClr>
                <a:srgbClr val="4CB747"/>
              </a:buClr>
              <a:buSzPct val="102777"/>
              <a:buChar char="■"/>
              <a:tabLst>
                <a:tab pos="201930" algn="l"/>
              </a:tabLst>
            </a:pP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High</a:t>
            </a:r>
            <a:r>
              <a:rPr sz="1800" spc="3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05" dirty="0">
                <a:solidFill>
                  <a:srgbClr val="242021"/>
                </a:solidFill>
                <a:latin typeface="Arial"/>
                <a:cs typeface="Arial"/>
              </a:rPr>
              <a:t>thermal</a:t>
            </a:r>
            <a:r>
              <a:rPr sz="1800" spc="2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insulation</a:t>
            </a:r>
            <a:endParaRPr sz="1800" dirty="0">
              <a:latin typeface="Arial"/>
              <a:cs typeface="Arial"/>
            </a:endParaRPr>
          </a:p>
          <a:p>
            <a:pPr marL="201930" indent="-189230">
              <a:lnSpc>
                <a:spcPct val="100000"/>
              </a:lnSpc>
              <a:spcBef>
                <a:spcPts val="1260"/>
              </a:spcBef>
              <a:buClr>
                <a:srgbClr val="4CB747"/>
              </a:buClr>
              <a:buSzPct val="102777"/>
              <a:buChar char="■"/>
              <a:tabLst>
                <a:tab pos="201930" algn="l"/>
              </a:tabLst>
            </a:pP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High</a:t>
            </a:r>
            <a:r>
              <a:rPr sz="1800" spc="3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light</a:t>
            </a:r>
            <a:r>
              <a:rPr sz="1800" spc="9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transmission</a:t>
            </a:r>
            <a:endParaRPr sz="1800" dirty="0">
              <a:latin typeface="Arial"/>
              <a:cs typeface="Arial"/>
            </a:endParaRPr>
          </a:p>
          <a:p>
            <a:pPr marL="201930" indent="-189230">
              <a:lnSpc>
                <a:spcPct val="100000"/>
              </a:lnSpc>
              <a:spcBef>
                <a:spcPts val="1260"/>
              </a:spcBef>
              <a:buClr>
                <a:srgbClr val="4CB747"/>
              </a:buClr>
              <a:buSzPct val="102777"/>
              <a:buChar char="■"/>
              <a:tabLst>
                <a:tab pos="201930" algn="l"/>
              </a:tabLst>
            </a:pP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Universal</a:t>
            </a:r>
            <a:r>
              <a:rPr sz="1800" spc="10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rgbClr val="242021"/>
                </a:solidFill>
                <a:latin typeface="Arial"/>
                <a:cs typeface="Arial"/>
              </a:rPr>
              <a:t>solution</a:t>
            </a:r>
            <a:r>
              <a:rPr sz="1800" spc="19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242021"/>
                </a:solidFill>
                <a:latin typeface="Arial"/>
                <a:cs typeface="Arial"/>
              </a:rPr>
              <a:t>-</a:t>
            </a:r>
            <a:r>
              <a:rPr sz="1800" spc="11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combined</a:t>
            </a:r>
            <a:r>
              <a:rPr sz="1800" spc="22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40" dirty="0">
                <a:solidFill>
                  <a:srgbClr val="242021"/>
                </a:solidFill>
                <a:latin typeface="Arial"/>
                <a:cs typeface="Arial"/>
              </a:rPr>
              <a:t>with</a:t>
            </a:r>
            <a:r>
              <a:rPr sz="1800" spc="4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242021"/>
                </a:solidFill>
                <a:latin typeface="Arial"/>
                <a:cs typeface="Arial"/>
              </a:rPr>
              <a:t>any</a:t>
            </a:r>
            <a:r>
              <a:rPr sz="1800" spc="16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profiled</a:t>
            </a:r>
            <a:r>
              <a:rPr sz="1800" spc="13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sheets</a:t>
            </a:r>
            <a:endParaRPr sz="1800" dirty="0">
              <a:latin typeface="Arial"/>
              <a:cs typeface="Arial"/>
            </a:endParaRPr>
          </a:p>
          <a:p>
            <a:pPr marL="201930" indent="-189230">
              <a:lnSpc>
                <a:spcPct val="100000"/>
              </a:lnSpc>
              <a:spcBef>
                <a:spcPts val="1260"/>
              </a:spcBef>
              <a:buClr>
                <a:srgbClr val="4CB747"/>
              </a:buClr>
              <a:buSzPct val="102777"/>
              <a:buChar char="■"/>
              <a:tabLst>
                <a:tab pos="201930" algn="l"/>
              </a:tabLst>
            </a:pP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Ease</a:t>
            </a:r>
            <a:r>
              <a:rPr sz="1800" spc="114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of</a:t>
            </a:r>
            <a:r>
              <a:rPr sz="1800" spc="11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installation</a:t>
            </a:r>
            <a:endParaRPr sz="1800" dirty="0">
              <a:latin typeface="Arial"/>
              <a:cs typeface="Arial"/>
            </a:endParaRPr>
          </a:p>
          <a:p>
            <a:pPr marL="203835" indent="-191135">
              <a:lnSpc>
                <a:spcPct val="100000"/>
              </a:lnSpc>
              <a:spcBef>
                <a:spcPts val="1260"/>
              </a:spcBef>
              <a:buClr>
                <a:srgbClr val="4CB747"/>
              </a:buClr>
              <a:buSzPct val="102777"/>
              <a:buChar char="■"/>
              <a:tabLst>
                <a:tab pos="203835" algn="l"/>
              </a:tabLst>
            </a:pP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Span</a:t>
            </a:r>
            <a:r>
              <a:rPr sz="1800" spc="17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30" dirty="0">
                <a:solidFill>
                  <a:srgbClr val="242021"/>
                </a:solidFill>
                <a:latin typeface="Arial"/>
                <a:cs typeface="Arial"/>
              </a:rPr>
              <a:t>width</a:t>
            </a:r>
            <a:r>
              <a:rPr sz="1800" spc="8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55" dirty="0">
                <a:solidFill>
                  <a:srgbClr val="242021"/>
                </a:solidFill>
                <a:latin typeface="Arial"/>
                <a:cs typeface="Arial"/>
              </a:rPr>
              <a:t>up</a:t>
            </a:r>
            <a:r>
              <a:rPr sz="1800" spc="-4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14" dirty="0">
                <a:solidFill>
                  <a:srgbClr val="242021"/>
                </a:solidFill>
                <a:latin typeface="Arial"/>
                <a:cs typeface="Arial"/>
              </a:rPr>
              <a:t>to</a:t>
            </a:r>
            <a:r>
              <a:rPr sz="1800" spc="3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42021"/>
                </a:solidFill>
                <a:latin typeface="Arial"/>
                <a:cs typeface="Arial"/>
              </a:rPr>
              <a:t>76'</a:t>
            </a:r>
            <a:endParaRPr sz="1800" dirty="0">
              <a:latin typeface="Arial"/>
              <a:cs typeface="Arial"/>
            </a:endParaRPr>
          </a:p>
          <a:p>
            <a:pPr marL="31115" marR="42545" indent="9525">
              <a:lnSpc>
                <a:spcPct val="140600"/>
              </a:lnSpc>
              <a:spcBef>
                <a:spcPts val="1385"/>
              </a:spcBef>
            </a:pPr>
            <a:r>
              <a:rPr sz="1800" spc="55" dirty="0">
                <a:solidFill>
                  <a:srgbClr val="242021"/>
                </a:solidFill>
                <a:latin typeface="Arial"/>
                <a:cs typeface="Arial"/>
              </a:rPr>
              <a:t>Agricultural</a:t>
            </a:r>
            <a:r>
              <a:rPr sz="1800" spc="27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research</a:t>
            </a:r>
            <a:r>
              <a:rPr sz="1800" spc="254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has</a:t>
            </a:r>
            <a:r>
              <a:rPr sz="1800" spc="17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10" dirty="0">
                <a:solidFill>
                  <a:srgbClr val="242021"/>
                </a:solidFill>
                <a:latin typeface="Arial"/>
                <a:cs typeface="Arial"/>
              </a:rPr>
              <a:t>shown</a:t>
            </a:r>
            <a:r>
              <a:rPr sz="1800" spc="16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05" dirty="0">
                <a:solidFill>
                  <a:srgbClr val="242021"/>
                </a:solidFill>
                <a:latin typeface="Arial"/>
                <a:cs typeface="Arial"/>
              </a:rPr>
              <a:t>that</a:t>
            </a:r>
            <a:r>
              <a:rPr sz="1800" spc="19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25" dirty="0">
                <a:solidFill>
                  <a:srgbClr val="242021"/>
                </a:solidFill>
                <a:latin typeface="Arial"/>
                <a:cs typeface="Arial"/>
              </a:rPr>
              <a:t>both</a:t>
            </a:r>
            <a:r>
              <a:rPr sz="1800" spc="14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crops</a:t>
            </a:r>
            <a:r>
              <a:rPr sz="1800" spc="22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40" dirty="0">
                <a:solidFill>
                  <a:srgbClr val="242021"/>
                </a:solidFill>
                <a:latin typeface="Arial"/>
                <a:cs typeface="Arial"/>
              </a:rPr>
              <a:t>with</a:t>
            </a:r>
            <a:r>
              <a:rPr sz="1800" spc="15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242021"/>
                </a:solidFill>
                <a:latin typeface="Arial"/>
                <a:cs typeface="Arial"/>
              </a:rPr>
              <a:t>a </a:t>
            </a:r>
            <a:r>
              <a:rPr sz="1800" spc="85" dirty="0">
                <a:solidFill>
                  <a:srgbClr val="242021"/>
                </a:solidFill>
                <a:latin typeface="Arial"/>
                <a:cs typeface="Arial"/>
              </a:rPr>
              <a:t>high</a:t>
            </a:r>
            <a:r>
              <a:rPr sz="1800" spc="1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plant</a:t>
            </a:r>
            <a:r>
              <a:rPr sz="1800" spc="19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242021"/>
                </a:solidFill>
                <a:latin typeface="Arial"/>
                <a:cs typeface="Arial"/>
              </a:rPr>
              <a:t>canopy</a:t>
            </a:r>
            <a:r>
              <a:rPr sz="1800" spc="16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and</a:t>
            </a:r>
            <a:r>
              <a:rPr sz="1800" spc="14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90" dirty="0">
                <a:solidFill>
                  <a:srgbClr val="242021"/>
                </a:solidFill>
                <a:latin typeface="Arial"/>
                <a:cs typeface="Arial"/>
              </a:rPr>
              <a:t>ornamental</a:t>
            </a:r>
            <a:r>
              <a:rPr sz="1800" spc="17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rgbClr val="242021"/>
                </a:solidFill>
                <a:latin typeface="Arial"/>
                <a:cs typeface="Arial"/>
              </a:rPr>
              <a:t>plants</a:t>
            </a:r>
            <a:r>
              <a:rPr sz="1800" spc="17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40" dirty="0">
                <a:solidFill>
                  <a:srgbClr val="242021"/>
                </a:solidFill>
                <a:latin typeface="Arial"/>
                <a:cs typeface="Arial"/>
              </a:rPr>
              <a:t>with</a:t>
            </a:r>
            <a:r>
              <a:rPr sz="1800" spc="4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a</a:t>
            </a:r>
            <a:r>
              <a:rPr sz="1800" spc="17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242021"/>
                </a:solidFill>
                <a:latin typeface="Arial"/>
                <a:cs typeface="Arial"/>
              </a:rPr>
              <a:t>small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canopy</a:t>
            </a:r>
            <a:r>
              <a:rPr sz="1800" spc="27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can</a:t>
            </a:r>
            <a:r>
              <a:rPr sz="1800" spc="14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utilize</a:t>
            </a:r>
            <a:r>
              <a:rPr sz="1800" spc="16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diffused</a:t>
            </a:r>
            <a:r>
              <a:rPr sz="1800" spc="19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light</a:t>
            </a:r>
            <a:r>
              <a:rPr sz="1800" spc="15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95" dirty="0">
                <a:solidFill>
                  <a:srgbClr val="242021"/>
                </a:solidFill>
                <a:latin typeface="Arial"/>
                <a:cs typeface="Arial"/>
              </a:rPr>
              <a:t>better</a:t>
            </a:r>
            <a:r>
              <a:rPr sz="1800" spc="25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14" dirty="0">
                <a:solidFill>
                  <a:srgbClr val="242021"/>
                </a:solidFill>
                <a:latin typeface="Arial"/>
                <a:cs typeface="Arial"/>
              </a:rPr>
              <a:t>than</a:t>
            </a:r>
            <a:r>
              <a:rPr sz="1800" spc="13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direct</a:t>
            </a:r>
            <a:r>
              <a:rPr sz="1800" spc="19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45" dirty="0">
                <a:solidFill>
                  <a:srgbClr val="242021"/>
                </a:solidFill>
                <a:latin typeface="Arial"/>
                <a:cs typeface="Arial"/>
              </a:rPr>
              <a:t>light. </a:t>
            </a:r>
            <a:r>
              <a:rPr sz="1800" spc="130" dirty="0">
                <a:solidFill>
                  <a:srgbClr val="242021"/>
                </a:solidFill>
                <a:latin typeface="Arial"/>
                <a:cs typeface="Arial"/>
              </a:rPr>
              <a:t>8mm</a:t>
            </a:r>
            <a:r>
              <a:rPr sz="1800" spc="17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rgbClr val="242021"/>
                </a:solidFill>
                <a:latin typeface="Arial"/>
                <a:cs typeface="Arial"/>
              </a:rPr>
              <a:t>Polymatte™</a:t>
            </a:r>
            <a:r>
              <a:rPr sz="1800" spc="9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sheets</a:t>
            </a:r>
            <a:r>
              <a:rPr sz="1800" spc="13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rgbClr val="242021"/>
                </a:solidFill>
                <a:latin typeface="Arial"/>
                <a:cs typeface="Arial"/>
              </a:rPr>
              <a:t>provide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-175" dirty="0">
                <a:solidFill>
                  <a:srgbClr val="242021"/>
                </a:solidFill>
                <a:latin typeface="Arial"/>
                <a:cs typeface="Arial"/>
              </a:rPr>
              <a:t>77</a:t>
            </a:r>
            <a:r>
              <a:rPr lang="en-US" sz="1800" spc="-175" dirty="0">
                <a:solidFill>
                  <a:srgbClr val="242021"/>
                </a:solidFill>
                <a:latin typeface="Arial"/>
                <a:cs typeface="Arial"/>
              </a:rPr>
              <a:t>%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light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transmission</a:t>
            </a:r>
            <a:r>
              <a:rPr sz="1800" spc="26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and</a:t>
            </a:r>
            <a:r>
              <a:rPr sz="1800" spc="-1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lang="en-US" sz="1800" spc="-175" dirty="0">
                <a:solidFill>
                  <a:srgbClr val="242021"/>
                </a:solidFill>
                <a:latin typeface="Arial"/>
                <a:cs typeface="Arial"/>
              </a:rPr>
              <a:t>100%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light</a:t>
            </a:r>
            <a:r>
              <a:rPr sz="1800" spc="16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diffusion</a:t>
            </a:r>
            <a:r>
              <a:rPr sz="1800" spc="18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242021"/>
                </a:solidFill>
                <a:latin typeface="Arial"/>
                <a:cs typeface="Arial"/>
              </a:rPr>
              <a:t>which</a:t>
            </a:r>
            <a:r>
              <a:rPr sz="1800" spc="11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create</a:t>
            </a:r>
            <a:r>
              <a:rPr sz="1800" spc="17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opti­ </a:t>
            </a:r>
            <a:r>
              <a:rPr sz="1800" spc="110" dirty="0">
                <a:solidFill>
                  <a:srgbClr val="242021"/>
                </a:solidFill>
                <a:latin typeface="Arial"/>
                <a:cs typeface="Arial"/>
              </a:rPr>
              <a:t>mal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light</a:t>
            </a:r>
            <a:r>
              <a:rPr sz="1800" spc="15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conditions</a:t>
            </a:r>
            <a:r>
              <a:rPr sz="1800" spc="21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for</a:t>
            </a:r>
            <a:r>
              <a:rPr sz="1800" spc="21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enhanced</a:t>
            </a:r>
            <a:r>
              <a:rPr sz="1800" spc="16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plant</a:t>
            </a:r>
            <a:r>
              <a:rPr sz="1800" spc="21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90" dirty="0">
                <a:solidFill>
                  <a:srgbClr val="242021"/>
                </a:solidFill>
                <a:latin typeface="Arial"/>
                <a:cs typeface="Arial"/>
              </a:rPr>
              <a:t>growth.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6222" y="8935407"/>
            <a:ext cx="6417310" cy="446976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213360" indent="3175">
              <a:lnSpc>
                <a:spcPct val="140400"/>
              </a:lnSpc>
              <a:spcBef>
                <a:spcPts val="75"/>
              </a:spcBef>
            </a:pP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Plants</a:t>
            </a:r>
            <a:r>
              <a:rPr sz="1800" spc="14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create</a:t>
            </a:r>
            <a:r>
              <a:rPr sz="1800" spc="13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14" dirty="0">
                <a:solidFill>
                  <a:srgbClr val="242021"/>
                </a:solidFill>
                <a:latin typeface="Arial"/>
                <a:cs typeface="Arial"/>
              </a:rPr>
              <a:t>food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25" dirty="0">
                <a:solidFill>
                  <a:srgbClr val="242021"/>
                </a:solidFill>
                <a:latin typeface="Arial"/>
                <a:cs typeface="Arial"/>
              </a:rPr>
              <a:t>from</a:t>
            </a:r>
            <a:r>
              <a:rPr sz="1800" spc="9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light</a:t>
            </a:r>
            <a:r>
              <a:rPr sz="1800" spc="17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and</a:t>
            </a:r>
            <a:r>
              <a:rPr sz="1800" spc="8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consequently</a:t>
            </a:r>
            <a:r>
              <a:rPr sz="1800" spc="26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the</a:t>
            </a:r>
            <a:r>
              <a:rPr sz="1800" spc="229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light </a:t>
            </a:r>
            <a:r>
              <a:rPr sz="1800" spc="55" dirty="0">
                <a:solidFill>
                  <a:srgbClr val="242021"/>
                </a:solidFill>
                <a:latin typeface="Arial"/>
                <a:cs typeface="Arial"/>
              </a:rPr>
              <a:t>received</a:t>
            </a:r>
            <a:r>
              <a:rPr sz="1800" spc="15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is</a:t>
            </a:r>
            <a:r>
              <a:rPr sz="1800" spc="13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very</a:t>
            </a:r>
            <a:r>
              <a:rPr sz="1800" spc="12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05" dirty="0">
                <a:solidFill>
                  <a:srgbClr val="242021"/>
                </a:solidFill>
                <a:latin typeface="Arial"/>
                <a:cs typeface="Arial"/>
              </a:rPr>
              <a:t>important.</a:t>
            </a:r>
            <a:r>
              <a:rPr sz="1800" spc="8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Plants</a:t>
            </a:r>
            <a:r>
              <a:rPr sz="1800" spc="20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exposed</a:t>
            </a:r>
            <a:r>
              <a:rPr sz="1800" spc="12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242021"/>
                </a:solidFill>
                <a:latin typeface="Arial"/>
                <a:cs typeface="Arial"/>
              </a:rPr>
              <a:t>to</a:t>
            </a:r>
            <a:r>
              <a:rPr sz="1800" spc="22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direct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light</a:t>
            </a:r>
            <a:r>
              <a:rPr sz="1800" spc="11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(no</a:t>
            </a:r>
            <a:r>
              <a:rPr sz="1800" spc="22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diffusion)</a:t>
            </a:r>
            <a:r>
              <a:rPr sz="1800" spc="32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produce</a:t>
            </a:r>
            <a:r>
              <a:rPr sz="1800" spc="26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a</a:t>
            </a:r>
            <a:r>
              <a:rPr sz="1800" spc="16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90" dirty="0">
                <a:solidFill>
                  <a:srgbClr val="242021"/>
                </a:solidFill>
                <a:latin typeface="Arial"/>
                <a:cs typeface="Arial"/>
              </a:rPr>
              <a:t>majority</a:t>
            </a:r>
            <a:r>
              <a:rPr sz="1800" spc="28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of</a:t>
            </a:r>
            <a:r>
              <a:rPr sz="1800" spc="23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their</a:t>
            </a:r>
            <a:r>
              <a:rPr sz="1800" spc="25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00" dirty="0">
                <a:solidFill>
                  <a:srgbClr val="242021"/>
                </a:solidFill>
                <a:latin typeface="Arial"/>
                <a:cs typeface="Arial"/>
              </a:rPr>
              <a:t>food</a:t>
            </a:r>
            <a:r>
              <a:rPr sz="1800" spc="15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05" dirty="0">
                <a:solidFill>
                  <a:srgbClr val="242021"/>
                </a:solidFill>
                <a:latin typeface="Arial"/>
                <a:cs typeface="Arial"/>
              </a:rPr>
              <a:t>from </a:t>
            </a:r>
            <a:r>
              <a:rPr sz="1800" spc="110" dirty="0">
                <a:solidFill>
                  <a:srgbClr val="242021"/>
                </a:solidFill>
                <a:latin typeface="Arial"/>
                <a:cs typeface="Arial"/>
              </a:rPr>
              <a:t>the</a:t>
            </a:r>
            <a:r>
              <a:rPr sz="1800" spc="14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10" dirty="0">
                <a:solidFill>
                  <a:srgbClr val="242021"/>
                </a:solidFill>
                <a:latin typeface="Arial"/>
                <a:cs typeface="Arial"/>
              </a:rPr>
              <a:t>top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leaves</a:t>
            </a:r>
            <a:r>
              <a:rPr sz="1800" spc="16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facing</a:t>
            </a:r>
            <a:r>
              <a:rPr sz="1800" spc="16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242021"/>
                </a:solidFill>
                <a:latin typeface="Arial"/>
                <a:cs typeface="Arial"/>
              </a:rPr>
              <a:t>the</a:t>
            </a:r>
            <a:r>
              <a:rPr sz="1800" spc="30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sun.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242021"/>
                </a:solidFill>
                <a:latin typeface="Arial"/>
                <a:cs typeface="Arial"/>
              </a:rPr>
              <a:t>Ultimately,</a:t>
            </a:r>
            <a:r>
              <a:rPr sz="1800" spc="17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diffused</a:t>
            </a:r>
            <a:r>
              <a:rPr sz="1800" spc="10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light delivers</a:t>
            </a:r>
            <a:r>
              <a:rPr sz="1800" spc="15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light</a:t>
            </a:r>
            <a:r>
              <a:rPr sz="1800" spc="114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85" dirty="0">
                <a:solidFill>
                  <a:srgbClr val="242021"/>
                </a:solidFill>
                <a:latin typeface="Arial"/>
                <a:cs typeface="Arial"/>
              </a:rPr>
              <a:t>to</a:t>
            </a:r>
            <a:r>
              <a:rPr sz="1800" spc="18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all</a:t>
            </a:r>
            <a:r>
              <a:rPr sz="1800" spc="3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the</a:t>
            </a:r>
            <a:r>
              <a:rPr sz="1800" spc="254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leaves</a:t>
            </a:r>
            <a:r>
              <a:rPr sz="1800" spc="18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00" dirty="0">
                <a:solidFill>
                  <a:srgbClr val="242021"/>
                </a:solidFill>
                <a:latin typeface="Arial"/>
                <a:cs typeface="Arial"/>
              </a:rPr>
              <a:t>where</a:t>
            </a:r>
            <a:r>
              <a:rPr sz="1800" spc="17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90" dirty="0">
                <a:solidFill>
                  <a:srgbClr val="242021"/>
                </a:solidFill>
                <a:latin typeface="Arial"/>
                <a:cs typeface="Arial"/>
              </a:rPr>
              <a:t>photosynthesis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42021"/>
                </a:solidFill>
                <a:latin typeface="Arial"/>
                <a:cs typeface="Arial"/>
              </a:rPr>
              <a:t>is</a:t>
            </a:r>
            <a:endParaRPr sz="1800" dirty="0">
              <a:latin typeface="Arial"/>
              <a:cs typeface="Arial"/>
            </a:endParaRPr>
          </a:p>
          <a:p>
            <a:pPr marL="13335" marR="5080" indent="-1270">
              <a:lnSpc>
                <a:spcPct val="140900"/>
              </a:lnSpc>
              <a:spcBef>
                <a:spcPts val="15"/>
              </a:spcBef>
            </a:pPr>
            <a:r>
              <a:rPr sz="1800" spc="80" dirty="0">
                <a:solidFill>
                  <a:srgbClr val="242021"/>
                </a:solidFill>
                <a:latin typeface="Arial"/>
                <a:cs typeface="Arial"/>
              </a:rPr>
              <a:t>maximized</a:t>
            </a:r>
            <a:r>
              <a:rPr sz="1800" spc="21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resulting</a:t>
            </a:r>
            <a:r>
              <a:rPr sz="1800" spc="18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242021"/>
                </a:solidFill>
                <a:latin typeface="Arial"/>
                <a:cs typeface="Arial"/>
              </a:rPr>
              <a:t>in</a:t>
            </a:r>
            <a:r>
              <a:rPr sz="1800" spc="12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242021"/>
                </a:solidFill>
                <a:latin typeface="Arial"/>
                <a:cs typeface="Arial"/>
              </a:rPr>
              <a:t>greater</a:t>
            </a:r>
            <a:r>
              <a:rPr sz="1800" spc="22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plant</a:t>
            </a:r>
            <a:r>
              <a:rPr sz="1800" spc="16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14" dirty="0">
                <a:solidFill>
                  <a:srgbClr val="242021"/>
                </a:solidFill>
                <a:latin typeface="Arial"/>
                <a:cs typeface="Arial"/>
              </a:rPr>
              <a:t>food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242021"/>
                </a:solidFill>
                <a:latin typeface="Arial"/>
                <a:cs typeface="Arial"/>
              </a:rPr>
              <a:t>production.</a:t>
            </a:r>
            <a:r>
              <a:rPr sz="1800" spc="20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42021"/>
                </a:solidFill>
                <a:latin typeface="Arial"/>
                <a:cs typeface="Arial"/>
              </a:rPr>
              <a:t>The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end</a:t>
            </a:r>
            <a:r>
              <a:rPr sz="1800" spc="14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result</a:t>
            </a:r>
            <a:r>
              <a:rPr sz="1800" spc="14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is</a:t>
            </a:r>
            <a:r>
              <a:rPr sz="1800" spc="8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242021"/>
                </a:solidFill>
                <a:latin typeface="Arial"/>
                <a:cs typeface="Arial"/>
              </a:rPr>
              <a:t>healthier,</a:t>
            </a:r>
            <a:r>
              <a:rPr sz="1800" spc="11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242021"/>
                </a:solidFill>
                <a:latin typeface="Arial"/>
                <a:cs typeface="Arial"/>
              </a:rPr>
              <a:t>fuller</a:t>
            </a:r>
            <a:r>
              <a:rPr sz="1800" spc="18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plant</a:t>
            </a:r>
            <a:r>
              <a:rPr sz="1800" spc="16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85" dirty="0">
                <a:solidFill>
                  <a:srgbClr val="242021"/>
                </a:solidFill>
                <a:latin typeface="Arial"/>
                <a:cs typeface="Arial"/>
              </a:rPr>
              <a:t>development</a:t>
            </a:r>
            <a:r>
              <a:rPr sz="1800" spc="31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and</a:t>
            </a:r>
            <a:r>
              <a:rPr sz="1800" spc="10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42021"/>
                </a:solidFill>
                <a:latin typeface="Arial"/>
                <a:cs typeface="Arial"/>
              </a:rPr>
              <a:t>less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stress</a:t>
            </a:r>
            <a:r>
              <a:rPr sz="1800" spc="29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242021"/>
                </a:solidFill>
                <a:latin typeface="Arial"/>
                <a:cs typeface="Arial"/>
              </a:rPr>
              <a:t>on</a:t>
            </a:r>
            <a:r>
              <a:rPr sz="1800" spc="24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the</a:t>
            </a:r>
            <a:r>
              <a:rPr sz="1800" spc="38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upper</a:t>
            </a:r>
            <a:r>
              <a:rPr sz="1800" spc="22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leaves.</a:t>
            </a:r>
            <a:r>
              <a:rPr sz="1800" spc="17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45" dirty="0">
                <a:solidFill>
                  <a:srgbClr val="242021"/>
                </a:solidFill>
                <a:latin typeface="Arial"/>
                <a:cs typeface="Arial"/>
              </a:rPr>
              <a:t>Polygal</a:t>
            </a:r>
            <a:r>
              <a:rPr sz="1800" spc="13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is</a:t>
            </a:r>
            <a:r>
              <a:rPr sz="1800" spc="13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105" dirty="0">
                <a:solidFill>
                  <a:srgbClr val="242021"/>
                </a:solidFill>
                <a:latin typeface="Arial"/>
                <a:cs typeface="Arial"/>
              </a:rPr>
              <a:t>committed</a:t>
            </a:r>
            <a:r>
              <a:rPr sz="1800" spc="229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85" dirty="0">
                <a:solidFill>
                  <a:srgbClr val="242021"/>
                </a:solidFill>
                <a:latin typeface="Arial"/>
                <a:cs typeface="Arial"/>
              </a:rPr>
              <a:t>to</a:t>
            </a:r>
            <a:r>
              <a:rPr sz="1800" spc="23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pro­ </a:t>
            </a:r>
            <a:r>
              <a:rPr sz="1800" spc="55" dirty="0">
                <a:solidFill>
                  <a:srgbClr val="242021"/>
                </a:solidFill>
                <a:latin typeface="Arial"/>
                <a:cs typeface="Arial"/>
              </a:rPr>
              <a:t>ducing</a:t>
            </a:r>
            <a:r>
              <a:rPr sz="1800" spc="24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specialty</a:t>
            </a:r>
            <a:r>
              <a:rPr sz="1800" spc="33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rgbClr val="242021"/>
                </a:solidFill>
                <a:latin typeface="Arial"/>
                <a:cs typeface="Arial"/>
              </a:rPr>
              <a:t>sheets</a:t>
            </a:r>
            <a:r>
              <a:rPr sz="1800" spc="23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42021"/>
                </a:solidFill>
                <a:latin typeface="Arial"/>
                <a:cs typeface="Arial"/>
              </a:rPr>
              <a:t>like</a:t>
            </a:r>
            <a:r>
              <a:rPr sz="1800" spc="13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85" dirty="0">
                <a:solidFill>
                  <a:srgbClr val="242021"/>
                </a:solidFill>
                <a:latin typeface="Arial"/>
                <a:cs typeface="Arial"/>
              </a:rPr>
              <a:t>Polymatte™</a:t>
            </a:r>
            <a:r>
              <a:rPr sz="1800" spc="16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242021"/>
                </a:solidFill>
                <a:latin typeface="Arial"/>
                <a:cs typeface="Arial"/>
              </a:rPr>
              <a:t>to</a:t>
            </a:r>
            <a:r>
              <a:rPr sz="1800" spc="33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242021"/>
                </a:solidFill>
                <a:latin typeface="Arial"/>
                <a:cs typeface="Arial"/>
              </a:rPr>
              <a:t>bring</a:t>
            </a:r>
            <a:r>
              <a:rPr sz="1800" spc="19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quality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and</a:t>
            </a:r>
            <a:r>
              <a:rPr sz="1800" spc="8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leading</a:t>
            </a:r>
            <a:r>
              <a:rPr sz="1800" spc="11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edge</a:t>
            </a:r>
            <a:r>
              <a:rPr sz="1800" spc="9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242021"/>
                </a:solidFill>
                <a:latin typeface="Arial"/>
                <a:cs typeface="Arial"/>
              </a:rPr>
              <a:t>technology</a:t>
            </a:r>
            <a:r>
              <a:rPr sz="1800" spc="22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242021"/>
                </a:solidFill>
                <a:latin typeface="Arial"/>
                <a:cs typeface="Arial"/>
              </a:rPr>
              <a:t>to</a:t>
            </a:r>
            <a:r>
              <a:rPr sz="1800" spc="19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242021"/>
                </a:solidFill>
                <a:latin typeface="Arial"/>
                <a:cs typeface="Arial"/>
              </a:rPr>
              <a:t>the</a:t>
            </a:r>
            <a:r>
              <a:rPr sz="1800" spc="24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42021"/>
                </a:solidFill>
                <a:latin typeface="Arial"/>
                <a:cs typeface="Arial"/>
              </a:rPr>
              <a:t>consumer.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 dirty="0">
              <a:latin typeface="Arial"/>
              <a:cs typeface="Arial"/>
            </a:endParaRPr>
          </a:p>
          <a:p>
            <a:pPr marL="33020">
              <a:lnSpc>
                <a:spcPct val="100000"/>
              </a:lnSpc>
            </a:pPr>
            <a:r>
              <a:rPr sz="2100" dirty="0">
                <a:solidFill>
                  <a:srgbClr val="00AAE6"/>
                </a:solidFill>
                <a:latin typeface="Arial"/>
                <a:cs typeface="Arial"/>
              </a:rPr>
              <a:t>Technical</a:t>
            </a:r>
            <a:r>
              <a:rPr sz="2100" spc="380" dirty="0">
                <a:solidFill>
                  <a:srgbClr val="00AAE6"/>
                </a:solidFill>
                <a:latin typeface="Arial"/>
                <a:cs typeface="Arial"/>
              </a:rPr>
              <a:t> </a:t>
            </a:r>
            <a:r>
              <a:rPr sz="2100" spc="70" dirty="0">
                <a:solidFill>
                  <a:srgbClr val="00AAE6"/>
                </a:solidFill>
                <a:latin typeface="Arial"/>
                <a:cs typeface="Arial"/>
              </a:rPr>
              <a:t>Specifications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74678" y="8623215"/>
            <a:ext cx="1575435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00" b="1" spc="-200" dirty="0">
                <a:solidFill>
                  <a:srgbClr val="242021"/>
                </a:solidFill>
                <a:latin typeface="Arial"/>
                <a:cs typeface="Arial"/>
              </a:rPr>
              <a:t>Clear</a:t>
            </a:r>
            <a:r>
              <a:rPr sz="2500" b="1" spc="6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2500" b="1" spc="-120" dirty="0">
                <a:solidFill>
                  <a:srgbClr val="242021"/>
                </a:solidFill>
                <a:latin typeface="Arial"/>
                <a:cs typeface="Arial"/>
              </a:rPr>
              <a:t>Sheet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59023" y="8600051"/>
            <a:ext cx="2571115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00" b="1" spc="-135" dirty="0">
                <a:solidFill>
                  <a:srgbClr val="242021"/>
                </a:solidFill>
                <a:latin typeface="Arial"/>
                <a:cs typeface="Arial"/>
              </a:rPr>
              <a:t>Polymatte</a:t>
            </a:r>
            <a:r>
              <a:rPr sz="2500" b="1" spc="20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1100" b="1" spc="85" dirty="0">
                <a:solidFill>
                  <a:srgbClr val="242021"/>
                </a:solidFill>
                <a:latin typeface="Arial"/>
                <a:cs typeface="Arial"/>
              </a:rPr>
              <a:t>TM</a:t>
            </a:r>
            <a:r>
              <a:rPr sz="1100" b="1" spc="215" dirty="0">
                <a:solidFill>
                  <a:srgbClr val="242021"/>
                </a:solidFill>
                <a:latin typeface="Arial"/>
                <a:cs typeface="Arial"/>
              </a:rPr>
              <a:t> </a:t>
            </a:r>
            <a:r>
              <a:rPr sz="2500" b="1" spc="-95" dirty="0">
                <a:solidFill>
                  <a:srgbClr val="242021"/>
                </a:solidFill>
                <a:latin typeface="Arial"/>
                <a:cs typeface="Arial"/>
              </a:rPr>
              <a:t>Sheet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07214" y="14033712"/>
            <a:ext cx="847090" cy="312420"/>
          </a:xfrm>
          <a:prstGeom prst="rect">
            <a:avLst/>
          </a:prstGeom>
          <a:solidFill>
            <a:srgbClr val="706F72"/>
          </a:solidFill>
        </p:spPr>
        <p:txBody>
          <a:bodyPr vert="horz" wrap="square" lIns="0" tIns="88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0"/>
              </a:spcBef>
            </a:pPr>
            <a:r>
              <a:rPr sz="1800" spc="45" dirty="0">
                <a:solidFill>
                  <a:srgbClr val="FDFDFD"/>
                </a:solidFill>
                <a:latin typeface="Arial"/>
                <a:cs typeface="Arial"/>
              </a:rPr>
              <a:t>Product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58825" y="14033712"/>
            <a:ext cx="571500" cy="312420"/>
          </a:xfrm>
          <a:prstGeom prst="rect">
            <a:avLst/>
          </a:prstGeom>
          <a:solidFill>
            <a:srgbClr val="706F72"/>
          </a:solidFill>
        </p:spPr>
        <p:txBody>
          <a:bodyPr vert="horz" wrap="square" lIns="0" tIns="88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0"/>
              </a:spcBef>
            </a:pPr>
            <a:r>
              <a:rPr sz="1800" spc="-20" dirty="0">
                <a:solidFill>
                  <a:srgbClr val="FDFDFD"/>
                </a:solidFill>
                <a:latin typeface="Arial"/>
                <a:cs typeface="Arial"/>
              </a:rPr>
              <a:t>Haze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43880" y="13854160"/>
            <a:ext cx="541655" cy="312420"/>
          </a:xfrm>
          <a:prstGeom prst="rect">
            <a:avLst/>
          </a:prstGeom>
          <a:solidFill>
            <a:srgbClr val="706F72"/>
          </a:solidFill>
        </p:spPr>
        <p:txBody>
          <a:bodyPr vert="horz" wrap="square" lIns="0" tIns="88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0"/>
              </a:spcBef>
            </a:pPr>
            <a:r>
              <a:rPr sz="1800" spc="-10" dirty="0">
                <a:solidFill>
                  <a:srgbClr val="FDFDFD"/>
                </a:solidFill>
                <a:latin typeface="Arial"/>
                <a:cs typeface="Arial"/>
              </a:rPr>
              <a:t>Light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26578" y="14213265"/>
            <a:ext cx="1426845" cy="312420"/>
          </a:xfrm>
          <a:prstGeom prst="rect">
            <a:avLst/>
          </a:prstGeom>
          <a:solidFill>
            <a:srgbClr val="706F72"/>
          </a:solidFill>
        </p:spPr>
        <p:txBody>
          <a:bodyPr vert="horz" wrap="square" lIns="0" tIns="88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0"/>
              </a:spcBef>
            </a:pPr>
            <a:r>
              <a:rPr sz="1800" spc="-10" dirty="0">
                <a:solidFill>
                  <a:srgbClr val="FDFDFD"/>
                </a:solidFill>
                <a:latin typeface="Arial"/>
                <a:cs typeface="Arial"/>
              </a:rPr>
              <a:t>Transmission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30811" y="13848368"/>
            <a:ext cx="1236980" cy="662305"/>
          </a:xfrm>
          <a:prstGeom prst="rect">
            <a:avLst/>
          </a:prstGeom>
          <a:solidFill>
            <a:srgbClr val="706F72"/>
          </a:solidFill>
        </p:spPr>
        <p:txBody>
          <a:bodyPr vert="horz" wrap="square" lIns="0" tIns="8890" rIns="0" bIns="0" rtlCol="0">
            <a:spAutoFit/>
          </a:bodyPr>
          <a:lstStyle/>
          <a:p>
            <a:pPr marL="635" marR="30480" algn="ctr">
              <a:lnSpc>
                <a:spcPct val="100000"/>
              </a:lnSpc>
              <a:spcBef>
                <a:spcPts val="70"/>
              </a:spcBef>
            </a:pPr>
            <a:r>
              <a:rPr sz="1800" dirty="0">
                <a:solidFill>
                  <a:srgbClr val="FDFDFD"/>
                </a:solidFill>
                <a:latin typeface="Arial"/>
                <a:cs typeface="Arial"/>
              </a:rPr>
              <a:t>U-</a:t>
            </a:r>
            <a:r>
              <a:rPr sz="1800" spc="-10" dirty="0">
                <a:solidFill>
                  <a:srgbClr val="FDFDFD"/>
                </a:solidFill>
                <a:latin typeface="Arial"/>
                <a:cs typeface="Arial"/>
              </a:rPr>
              <a:t>Factor</a:t>
            </a:r>
            <a:endParaRPr sz="1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30"/>
              </a:spcBef>
            </a:pPr>
            <a:r>
              <a:rPr sz="1950" spc="-30" dirty="0">
                <a:solidFill>
                  <a:srgbClr val="FDFDFD"/>
                </a:solidFill>
                <a:latin typeface="Times New Roman"/>
                <a:cs typeface="Times New Roman"/>
              </a:rPr>
              <a:t>(W/m2 </a:t>
            </a:r>
            <a:r>
              <a:rPr sz="1950" dirty="0">
                <a:solidFill>
                  <a:srgbClr val="FDFDFD"/>
                </a:solidFill>
                <a:latin typeface="Times New Roman"/>
                <a:cs typeface="Times New Roman"/>
              </a:rPr>
              <a:t>•</a:t>
            </a:r>
            <a:r>
              <a:rPr sz="1950" spc="80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650" spc="-25" dirty="0">
                <a:solidFill>
                  <a:srgbClr val="FDFDFD"/>
                </a:solidFill>
                <a:latin typeface="Arial"/>
                <a:cs typeface="Arial"/>
              </a:rPr>
              <a:t>□</a:t>
            </a:r>
            <a:r>
              <a:rPr sz="1700" spc="-25" dirty="0">
                <a:solidFill>
                  <a:srgbClr val="FDFDFD"/>
                </a:solidFill>
                <a:latin typeface="Arial"/>
                <a:cs typeface="Arial"/>
              </a:rPr>
              <a:t>c)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784529" y="13744113"/>
            <a:ext cx="527685" cy="312420"/>
          </a:xfrm>
          <a:custGeom>
            <a:avLst/>
            <a:gdLst/>
            <a:ahLst/>
            <a:cxnLst/>
            <a:rect l="l" t="t" r="r" b="b"/>
            <a:pathLst>
              <a:path w="527684" h="312419">
                <a:moveTo>
                  <a:pt x="527239" y="312121"/>
                </a:moveTo>
                <a:lnTo>
                  <a:pt x="0" y="312121"/>
                </a:lnTo>
                <a:lnTo>
                  <a:pt x="0" y="0"/>
                </a:lnTo>
                <a:lnTo>
                  <a:pt x="527239" y="0"/>
                </a:lnTo>
                <a:lnTo>
                  <a:pt x="527239" y="312121"/>
                </a:lnTo>
                <a:close/>
              </a:path>
            </a:pathLst>
          </a:custGeom>
          <a:solidFill>
            <a:srgbClr val="706F7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8771831" y="13740457"/>
            <a:ext cx="5543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DFDFD"/>
                </a:solidFill>
                <a:latin typeface="Arial"/>
                <a:cs typeface="Arial"/>
              </a:rPr>
              <a:t>Solar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515799" y="14033712"/>
            <a:ext cx="1055370" cy="312420"/>
          </a:xfrm>
          <a:custGeom>
            <a:avLst/>
            <a:gdLst/>
            <a:ahLst/>
            <a:cxnLst/>
            <a:rect l="l" t="t" r="r" b="b"/>
            <a:pathLst>
              <a:path w="1055370" h="312419">
                <a:moveTo>
                  <a:pt x="1055093" y="312121"/>
                </a:moveTo>
                <a:lnTo>
                  <a:pt x="0" y="312121"/>
                </a:lnTo>
                <a:lnTo>
                  <a:pt x="0" y="0"/>
                </a:lnTo>
                <a:lnTo>
                  <a:pt x="1055093" y="0"/>
                </a:lnTo>
                <a:lnTo>
                  <a:pt x="1055093" y="312121"/>
                </a:lnTo>
                <a:close/>
              </a:path>
            </a:pathLst>
          </a:custGeom>
          <a:solidFill>
            <a:srgbClr val="706F7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 txBox="1"/>
          <p:nvPr/>
        </p:nvSpPr>
        <p:spPr>
          <a:xfrm>
            <a:off x="8503095" y="14030059"/>
            <a:ext cx="11061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60" dirty="0">
                <a:solidFill>
                  <a:srgbClr val="FDFDFD"/>
                </a:solidFill>
                <a:latin typeface="Arial"/>
                <a:cs typeface="Arial"/>
              </a:rPr>
              <a:t>Heat</a:t>
            </a:r>
            <a:r>
              <a:rPr sz="1800" spc="145" dirty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FDFDFD"/>
                </a:solidFill>
                <a:latin typeface="Arial"/>
                <a:cs typeface="Arial"/>
              </a:rPr>
              <a:t>Gain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470746" y="14323313"/>
            <a:ext cx="1153160" cy="312420"/>
          </a:xfrm>
          <a:custGeom>
            <a:avLst/>
            <a:gdLst/>
            <a:ahLst/>
            <a:cxnLst/>
            <a:rect l="l" t="t" r="r" b="b"/>
            <a:pathLst>
              <a:path w="1153159" h="312419">
                <a:moveTo>
                  <a:pt x="1152975" y="312121"/>
                </a:moveTo>
                <a:lnTo>
                  <a:pt x="0" y="312121"/>
                </a:lnTo>
                <a:lnTo>
                  <a:pt x="0" y="0"/>
                </a:lnTo>
                <a:lnTo>
                  <a:pt x="1152975" y="0"/>
                </a:lnTo>
                <a:lnTo>
                  <a:pt x="1152975" y="312121"/>
                </a:lnTo>
                <a:close/>
              </a:path>
            </a:pathLst>
          </a:custGeom>
          <a:solidFill>
            <a:srgbClr val="706F7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8458045" y="14319660"/>
            <a:ext cx="11804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DFDFD"/>
                </a:solidFill>
                <a:latin typeface="Arial"/>
                <a:cs typeface="Arial"/>
              </a:rPr>
              <a:t>Coefficient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111320" y="13888913"/>
            <a:ext cx="857885" cy="312420"/>
          </a:xfrm>
          <a:custGeom>
            <a:avLst/>
            <a:gdLst/>
            <a:ahLst/>
            <a:cxnLst/>
            <a:rect l="l" t="t" r="r" b="b"/>
            <a:pathLst>
              <a:path w="857884" h="312419">
                <a:moveTo>
                  <a:pt x="857489" y="312121"/>
                </a:moveTo>
                <a:lnTo>
                  <a:pt x="0" y="312121"/>
                </a:lnTo>
                <a:lnTo>
                  <a:pt x="0" y="0"/>
                </a:lnTo>
                <a:lnTo>
                  <a:pt x="857489" y="0"/>
                </a:lnTo>
                <a:lnTo>
                  <a:pt x="857489" y="312121"/>
                </a:lnTo>
                <a:close/>
              </a:path>
            </a:pathLst>
          </a:custGeom>
          <a:solidFill>
            <a:srgbClr val="706F7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 txBox="1"/>
          <p:nvPr/>
        </p:nvSpPr>
        <p:spPr>
          <a:xfrm>
            <a:off x="10098620" y="13885259"/>
            <a:ext cx="8991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DFDFD"/>
                </a:solidFill>
                <a:latin typeface="Arial"/>
                <a:cs typeface="Arial"/>
              </a:rPr>
              <a:t>Shading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971352" y="14178512"/>
            <a:ext cx="1153160" cy="312420"/>
          </a:xfrm>
          <a:custGeom>
            <a:avLst/>
            <a:gdLst/>
            <a:ahLst/>
            <a:cxnLst/>
            <a:rect l="l" t="t" r="r" b="b"/>
            <a:pathLst>
              <a:path w="1153159" h="312419">
                <a:moveTo>
                  <a:pt x="1152975" y="312121"/>
                </a:moveTo>
                <a:lnTo>
                  <a:pt x="0" y="312121"/>
                </a:lnTo>
                <a:lnTo>
                  <a:pt x="0" y="0"/>
                </a:lnTo>
                <a:lnTo>
                  <a:pt x="1152975" y="0"/>
                </a:lnTo>
                <a:lnTo>
                  <a:pt x="1152975" y="312121"/>
                </a:lnTo>
                <a:close/>
              </a:path>
            </a:pathLst>
          </a:custGeom>
          <a:solidFill>
            <a:srgbClr val="706F7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9958650" y="14174860"/>
            <a:ext cx="11804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DFDFD"/>
                </a:solidFill>
                <a:latin typeface="Arial"/>
                <a:cs typeface="Arial"/>
              </a:rPr>
              <a:t>Coefficient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675658" y="13888913"/>
            <a:ext cx="533400" cy="312420"/>
          </a:xfrm>
          <a:custGeom>
            <a:avLst/>
            <a:gdLst/>
            <a:ahLst/>
            <a:cxnLst/>
            <a:rect l="l" t="t" r="r" b="b"/>
            <a:pathLst>
              <a:path w="533400" h="312419">
                <a:moveTo>
                  <a:pt x="533033" y="312121"/>
                </a:moveTo>
                <a:lnTo>
                  <a:pt x="0" y="312121"/>
                </a:lnTo>
                <a:lnTo>
                  <a:pt x="0" y="0"/>
                </a:lnTo>
                <a:lnTo>
                  <a:pt x="533033" y="0"/>
                </a:lnTo>
                <a:lnTo>
                  <a:pt x="533033" y="312121"/>
                </a:lnTo>
                <a:close/>
              </a:path>
            </a:pathLst>
          </a:custGeom>
          <a:solidFill>
            <a:srgbClr val="706F7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 txBox="1"/>
          <p:nvPr/>
        </p:nvSpPr>
        <p:spPr>
          <a:xfrm>
            <a:off x="11662957" y="13885259"/>
            <a:ext cx="5600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DFDFD"/>
                </a:solidFill>
                <a:latin typeface="Arial"/>
                <a:cs typeface="Arial"/>
              </a:rPr>
              <a:t>Solar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1390004" y="14178512"/>
            <a:ext cx="1083945" cy="312420"/>
          </a:xfrm>
          <a:custGeom>
            <a:avLst/>
            <a:gdLst/>
            <a:ahLst/>
            <a:cxnLst/>
            <a:rect l="l" t="t" r="r" b="b"/>
            <a:pathLst>
              <a:path w="1083945" h="312419">
                <a:moveTo>
                  <a:pt x="1083449" y="312121"/>
                </a:moveTo>
                <a:lnTo>
                  <a:pt x="0" y="312121"/>
                </a:lnTo>
                <a:lnTo>
                  <a:pt x="0" y="0"/>
                </a:lnTo>
                <a:lnTo>
                  <a:pt x="1083449" y="0"/>
                </a:lnTo>
                <a:lnTo>
                  <a:pt x="1083449" y="312121"/>
                </a:lnTo>
                <a:close/>
              </a:path>
            </a:pathLst>
          </a:custGeom>
          <a:solidFill>
            <a:srgbClr val="706F7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 txBox="1"/>
          <p:nvPr/>
        </p:nvSpPr>
        <p:spPr>
          <a:xfrm>
            <a:off x="11377299" y="14174860"/>
            <a:ext cx="11347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5" dirty="0">
                <a:solidFill>
                  <a:srgbClr val="FDFDFD"/>
                </a:solidFill>
                <a:latin typeface="Arial"/>
                <a:cs typeface="Arial"/>
              </a:rPr>
              <a:t>Reflection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3257378" y="13888913"/>
            <a:ext cx="533400" cy="312420"/>
          </a:xfrm>
          <a:custGeom>
            <a:avLst/>
            <a:gdLst/>
            <a:ahLst/>
            <a:cxnLst/>
            <a:rect l="l" t="t" r="r" b="b"/>
            <a:pathLst>
              <a:path w="533400" h="312419">
                <a:moveTo>
                  <a:pt x="533033" y="312121"/>
                </a:moveTo>
                <a:lnTo>
                  <a:pt x="0" y="312121"/>
                </a:lnTo>
                <a:lnTo>
                  <a:pt x="0" y="0"/>
                </a:lnTo>
                <a:lnTo>
                  <a:pt x="533033" y="0"/>
                </a:lnTo>
                <a:lnTo>
                  <a:pt x="533033" y="312121"/>
                </a:lnTo>
                <a:close/>
              </a:path>
            </a:pathLst>
          </a:custGeom>
          <a:solidFill>
            <a:srgbClr val="706F7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28"/>
          <p:cNvSpPr txBox="1"/>
          <p:nvPr/>
        </p:nvSpPr>
        <p:spPr>
          <a:xfrm>
            <a:off x="13244678" y="13885259"/>
            <a:ext cx="5600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DFDFD"/>
                </a:solidFill>
                <a:latin typeface="Arial"/>
                <a:cs typeface="Arial"/>
              </a:rPr>
              <a:t>Solar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2816513" y="14178512"/>
            <a:ext cx="1408430" cy="312420"/>
          </a:xfrm>
          <a:custGeom>
            <a:avLst/>
            <a:gdLst/>
            <a:ahLst/>
            <a:cxnLst/>
            <a:rect l="l" t="t" r="r" b="b"/>
            <a:pathLst>
              <a:path w="1408430" h="312419">
                <a:moveTo>
                  <a:pt x="1407904" y="312121"/>
                </a:moveTo>
                <a:lnTo>
                  <a:pt x="0" y="312121"/>
                </a:lnTo>
                <a:lnTo>
                  <a:pt x="0" y="0"/>
                </a:lnTo>
                <a:lnTo>
                  <a:pt x="1407904" y="0"/>
                </a:lnTo>
                <a:lnTo>
                  <a:pt x="1407904" y="312121"/>
                </a:lnTo>
                <a:close/>
              </a:path>
            </a:pathLst>
          </a:custGeom>
          <a:solidFill>
            <a:srgbClr val="706F7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30"/>
          <p:cNvSpPr txBox="1"/>
          <p:nvPr/>
        </p:nvSpPr>
        <p:spPr>
          <a:xfrm>
            <a:off x="12803816" y="14174860"/>
            <a:ext cx="14401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DFDFD"/>
                </a:solidFill>
                <a:latin typeface="Arial"/>
                <a:cs typeface="Arial"/>
              </a:rPr>
              <a:t>Transmission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41110" y="15097740"/>
            <a:ext cx="1701800" cy="70358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580"/>
              </a:spcBef>
            </a:pPr>
            <a:r>
              <a:rPr sz="1850" b="1" spc="-35" dirty="0">
                <a:latin typeface="Arial"/>
                <a:cs typeface="Arial"/>
              </a:rPr>
              <a:t>POLYMATTE</a:t>
            </a:r>
            <a:endParaRPr sz="1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1800" dirty="0">
                <a:latin typeface="Arial"/>
                <a:cs typeface="Arial"/>
              </a:rPr>
              <a:t>Standard</a:t>
            </a:r>
            <a:r>
              <a:rPr sz="1800" spc="405" dirty="0">
                <a:latin typeface="Arial"/>
                <a:cs typeface="Arial"/>
              </a:rPr>
              <a:t> </a:t>
            </a:r>
            <a:r>
              <a:rPr sz="1800" spc="50" dirty="0">
                <a:latin typeface="Arial"/>
                <a:cs typeface="Arial"/>
              </a:rPr>
              <a:t>8</a:t>
            </a:r>
            <a:r>
              <a:rPr sz="1800" spc="240" dirty="0">
                <a:latin typeface="Arial"/>
                <a:cs typeface="Arial"/>
              </a:rPr>
              <a:t> </a:t>
            </a:r>
            <a:r>
              <a:rPr sz="1800" spc="50" dirty="0">
                <a:latin typeface="Arial"/>
                <a:cs typeface="Arial"/>
              </a:rPr>
              <a:t>mm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41110" y="15891099"/>
            <a:ext cx="1701800" cy="71564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630"/>
              </a:spcBef>
            </a:pPr>
            <a:r>
              <a:rPr sz="1850" b="1" spc="-10" dirty="0">
                <a:latin typeface="Arial"/>
                <a:cs typeface="Arial"/>
              </a:rPr>
              <a:t>CLEAR</a:t>
            </a:r>
            <a:endParaRPr sz="1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latin typeface="Arial"/>
                <a:cs typeface="Arial"/>
              </a:rPr>
              <a:t>Standard</a:t>
            </a:r>
            <a:r>
              <a:rPr sz="1800" spc="405" dirty="0">
                <a:latin typeface="Arial"/>
                <a:cs typeface="Arial"/>
              </a:rPr>
              <a:t> </a:t>
            </a:r>
            <a:r>
              <a:rPr sz="1800" spc="50" dirty="0">
                <a:latin typeface="Arial"/>
                <a:cs typeface="Arial"/>
              </a:rPr>
              <a:t>8</a:t>
            </a:r>
            <a:r>
              <a:rPr sz="1800" spc="240" dirty="0">
                <a:latin typeface="Arial"/>
                <a:cs typeface="Arial"/>
              </a:rPr>
              <a:t> </a:t>
            </a:r>
            <a:r>
              <a:rPr sz="1800" spc="50" dirty="0">
                <a:latin typeface="Arial"/>
                <a:cs typeface="Arial"/>
              </a:rPr>
              <a:t>mm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52244" y="15350638"/>
            <a:ext cx="396240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b="1" spc="-25" dirty="0">
                <a:solidFill>
                  <a:srgbClr val="242021"/>
                </a:solidFill>
                <a:latin typeface="Arial"/>
                <a:cs typeface="Arial"/>
              </a:rPr>
              <a:t>100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779658" y="15307198"/>
            <a:ext cx="30734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75" dirty="0">
                <a:solidFill>
                  <a:srgbClr val="242021"/>
                </a:solidFill>
                <a:latin typeface="Courier New"/>
                <a:cs typeface="Courier New"/>
              </a:rPr>
              <a:t>77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328658" y="15307198"/>
            <a:ext cx="3422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405" dirty="0">
                <a:solidFill>
                  <a:srgbClr val="242021"/>
                </a:solidFill>
                <a:latin typeface="Courier New"/>
                <a:cs typeface="Courier New"/>
              </a:rPr>
              <a:t>3.3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779085" y="15307198"/>
            <a:ext cx="47244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350" dirty="0">
                <a:solidFill>
                  <a:srgbClr val="242021"/>
                </a:solidFill>
                <a:latin typeface="Courier New"/>
                <a:cs typeface="Courier New"/>
              </a:rPr>
              <a:t>0.73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274079" y="15350638"/>
            <a:ext cx="49466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b="1" spc="95" dirty="0">
                <a:solidFill>
                  <a:srgbClr val="242021"/>
                </a:solidFill>
                <a:latin typeface="Arial"/>
                <a:cs typeface="Arial"/>
              </a:rPr>
              <a:t>0.85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704819" y="15350638"/>
            <a:ext cx="429259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b="1" spc="-20" dirty="0">
                <a:solidFill>
                  <a:srgbClr val="242021"/>
                </a:solidFill>
                <a:latin typeface="Arial"/>
                <a:cs typeface="Arial"/>
              </a:rPr>
              <a:t>.169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338846" y="15307198"/>
            <a:ext cx="3606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355" dirty="0">
                <a:solidFill>
                  <a:srgbClr val="242021"/>
                </a:solidFill>
                <a:latin typeface="Courier New"/>
                <a:cs typeface="Courier New"/>
              </a:rPr>
              <a:t>0.7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321119" y="16120975"/>
            <a:ext cx="201295" cy="314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00" b="1" spc="-295" dirty="0">
                <a:solidFill>
                  <a:srgbClr val="242021"/>
                </a:solidFill>
                <a:latin typeface="Times New Roman"/>
                <a:cs typeface="Times New Roman"/>
              </a:rPr>
              <a:t>20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783118" y="16132559"/>
            <a:ext cx="2978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40" dirty="0">
                <a:solidFill>
                  <a:srgbClr val="242021"/>
                </a:solidFill>
                <a:latin typeface="Arial"/>
                <a:cs typeface="Arial"/>
              </a:rPr>
              <a:t>79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328658" y="16112287"/>
            <a:ext cx="3422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405" dirty="0">
                <a:solidFill>
                  <a:srgbClr val="242021"/>
                </a:solidFill>
                <a:latin typeface="Courier New"/>
                <a:cs typeface="Courier New"/>
              </a:rPr>
              <a:t>3.3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773294" y="16106495"/>
            <a:ext cx="4908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315" dirty="0">
                <a:solidFill>
                  <a:srgbClr val="242021"/>
                </a:solidFill>
                <a:latin typeface="Courier New"/>
                <a:cs typeface="Courier New"/>
              </a:rPr>
              <a:t>0.74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268287" y="16155727"/>
            <a:ext cx="50736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b="1" spc="114" dirty="0">
                <a:solidFill>
                  <a:srgbClr val="242021"/>
                </a:solidFill>
                <a:latin typeface="Arial"/>
                <a:cs typeface="Arial"/>
              </a:rPr>
              <a:t>0.86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664605" y="16149935"/>
            <a:ext cx="533400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b="1" spc="-25" dirty="0">
                <a:solidFill>
                  <a:srgbClr val="242021"/>
                </a:solidFill>
                <a:latin typeface="Arial"/>
                <a:cs typeface="Arial"/>
              </a:rPr>
              <a:t>0.151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223144" y="16149935"/>
            <a:ext cx="61277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b="1" spc="80" dirty="0">
                <a:solidFill>
                  <a:srgbClr val="242021"/>
                </a:solidFill>
                <a:latin typeface="Arial"/>
                <a:cs typeface="Arial"/>
              </a:rPr>
              <a:t>0.681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09128" y="17191919"/>
            <a:ext cx="12402820" cy="162031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455"/>
              </a:spcBef>
            </a:pPr>
            <a:r>
              <a:rPr lang="en-US" sz="1450" dirty="0">
                <a:solidFill>
                  <a:srgbClr val="606062"/>
                </a:solidFill>
                <a:latin typeface="Arial"/>
                <a:cs typeface="Arial"/>
              </a:rPr>
              <a:t>US GLOBAL RESOURCES</a:t>
            </a:r>
            <a:r>
              <a:rPr sz="1450" spc="15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is</a:t>
            </a:r>
            <a:r>
              <a:rPr sz="1450" spc="125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a</a:t>
            </a:r>
            <a:r>
              <a:rPr sz="1450" spc="12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leading</a:t>
            </a:r>
            <a:r>
              <a:rPr sz="1450" spc="22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world</a:t>
            </a:r>
            <a:r>
              <a:rPr sz="1450" spc="19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supplier</a:t>
            </a:r>
            <a:r>
              <a:rPr sz="1450" spc="285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of</a:t>
            </a:r>
            <a:r>
              <a:rPr sz="1450" spc="204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plastic</a:t>
            </a:r>
            <a:r>
              <a:rPr sz="1450" spc="195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706F72"/>
                </a:solidFill>
                <a:latin typeface="Arial"/>
                <a:cs typeface="Arial"/>
              </a:rPr>
              <a:t>sheets,</a:t>
            </a:r>
            <a:r>
              <a:rPr sz="1450" spc="45" dirty="0">
                <a:solidFill>
                  <a:srgbClr val="706F7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bringing</a:t>
            </a:r>
            <a:r>
              <a:rPr sz="1450" spc="125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together</a:t>
            </a:r>
            <a:r>
              <a:rPr sz="1450" spc="285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expert</a:t>
            </a:r>
            <a:r>
              <a:rPr sz="1450" spc="185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professionals</a:t>
            </a:r>
            <a:r>
              <a:rPr sz="1450" spc="204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committed</a:t>
            </a:r>
            <a:r>
              <a:rPr sz="1450" spc="17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to</a:t>
            </a:r>
            <a:r>
              <a:rPr sz="1450" spc="225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providing</a:t>
            </a:r>
            <a:r>
              <a:rPr sz="1450" spc="229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high</a:t>
            </a:r>
            <a:r>
              <a:rPr sz="1450" spc="10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quality</a:t>
            </a:r>
            <a:r>
              <a:rPr sz="1450" spc="16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606062"/>
                </a:solidFill>
                <a:latin typeface="Arial"/>
                <a:cs typeface="Arial"/>
              </a:rPr>
              <a:t>&amp;</a:t>
            </a:r>
            <a:r>
              <a:rPr lang="en-US" sz="1400" spc="-5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reliable</a:t>
            </a:r>
            <a:r>
              <a:rPr sz="1450" spc="175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products</a:t>
            </a:r>
            <a:r>
              <a:rPr sz="1450" spc="145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350" spc="90" dirty="0">
                <a:solidFill>
                  <a:srgbClr val="606062"/>
                </a:solidFill>
                <a:latin typeface="Arial"/>
                <a:cs typeface="Arial"/>
              </a:rPr>
              <a:t>&amp;</a:t>
            </a:r>
            <a:r>
              <a:rPr sz="1350" spc="8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solutions,</a:t>
            </a:r>
            <a:r>
              <a:rPr sz="1450" spc="13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designed</a:t>
            </a:r>
            <a:r>
              <a:rPr sz="1450" spc="14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to</a:t>
            </a:r>
            <a:r>
              <a:rPr sz="1450" spc="25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spc="65" dirty="0">
                <a:solidFill>
                  <a:srgbClr val="606062"/>
                </a:solidFill>
                <a:latin typeface="Arial"/>
                <a:cs typeface="Arial"/>
              </a:rPr>
              <a:t>meet</a:t>
            </a:r>
            <a:r>
              <a:rPr sz="1450" spc="11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our</a:t>
            </a:r>
            <a:r>
              <a:rPr sz="1450" spc="90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customer's</a:t>
            </a:r>
            <a:r>
              <a:rPr sz="1450" spc="229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606062"/>
                </a:solidFill>
                <a:latin typeface="Arial"/>
                <a:cs typeface="Arial"/>
              </a:rPr>
              <a:t>exact</a:t>
            </a:r>
            <a:r>
              <a:rPr sz="1450" spc="155" dirty="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606062"/>
                </a:solidFill>
                <a:latin typeface="Arial"/>
                <a:cs typeface="Arial"/>
              </a:rPr>
              <a:t>needs.</a:t>
            </a:r>
            <a:endParaRPr sz="1450" dirty="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990"/>
              </a:spcBef>
            </a:pPr>
            <a:r>
              <a:rPr lang="en-US" sz="2000" b="1" spc="45" dirty="0">
                <a:solidFill>
                  <a:srgbClr val="242021"/>
                </a:solidFill>
                <a:latin typeface="Arial"/>
                <a:cs typeface="Arial"/>
              </a:rPr>
              <a:t>US GLOBAL RESOURCES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lang="en-US" sz="2000" spc="-35" dirty="0">
                <a:solidFill>
                  <a:srgbClr val="242021"/>
                </a:solidFill>
                <a:latin typeface="Arial"/>
                <a:cs typeface="Arial"/>
              </a:rPr>
              <a:t>Toll-free: +1 (888) 334-1440 | Ph: +1 (830) 755-4768 | Email: </a:t>
            </a:r>
            <a:r>
              <a:rPr lang="en-US" sz="2000" u="sng" spc="-35" dirty="0">
                <a:solidFill>
                  <a:srgbClr val="242021"/>
                </a:solidFill>
                <a:latin typeface="Arial"/>
                <a:cs typeface="Arial"/>
                <a:hlinkClick r:id="rId2"/>
              </a:rPr>
              <a:t>usgr@usgr.com</a:t>
            </a:r>
            <a:endParaRPr sz="2000" u="sng" dirty="0">
              <a:latin typeface="Arial"/>
              <a:cs typeface="Arial"/>
            </a:endParaRPr>
          </a:p>
          <a:p>
            <a:pPr marL="27940">
              <a:lnSpc>
                <a:spcPct val="100000"/>
              </a:lnSpc>
              <a:spcBef>
                <a:spcPts val="345"/>
              </a:spcBef>
            </a:pPr>
            <a:r>
              <a:rPr sz="2000" b="1" u="sng" dirty="0">
                <a:solidFill>
                  <a:srgbClr val="242021"/>
                </a:solidFill>
                <a:latin typeface="Arial"/>
                <a:cs typeface="Arial"/>
                <a:hlinkClick r:id="rId3"/>
              </a:rPr>
              <a:t>www.</a:t>
            </a:r>
            <a:r>
              <a:rPr lang="en-US" sz="2000" b="1" u="sng" dirty="0">
                <a:solidFill>
                  <a:srgbClr val="242021"/>
                </a:solidFill>
                <a:latin typeface="Arial"/>
                <a:cs typeface="Arial"/>
                <a:hlinkClick r:id="rId3"/>
              </a:rPr>
              <a:t>usgr.com</a:t>
            </a:r>
            <a:endParaRPr sz="2000" u="sng" dirty="0">
              <a:latin typeface="Arial"/>
              <a:cs typeface="Arial"/>
            </a:endParaRPr>
          </a:p>
        </p:txBody>
      </p:sp>
      <p:pic>
        <p:nvPicPr>
          <p:cNvPr id="49" name="Picture 48" descr="A green and white logo&#10;&#10;Description automatically generated">
            <a:extLst>
              <a:ext uri="{FF2B5EF4-FFF2-40B4-BE49-F238E27FC236}">
                <a16:creationId xmlns:a16="http://schemas.microsoft.com/office/drawing/2014/main" id="{F80C5C43-2343-DCCF-BD45-A803D0F15FA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04" y="992292"/>
            <a:ext cx="2929618" cy="2300806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4202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306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Malinda Sharp</cp:lastModifiedBy>
  <cp:revision>1</cp:revision>
  <dcterms:created xsi:type="dcterms:W3CDTF">2023-08-28T19:05:20Z</dcterms:created>
  <dcterms:modified xsi:type="dcterms:W3CDTF">2023-08-28T19:40:10Z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2016-04-27T00:00:00Z</vt:filetime>
  </property>
  <property fmtid="{D5CDD505-2E9C-101B-9397-08002B2CF9AE}" pid="3" name="Creator">
    <vt:lpwstr>Adobe Photoshop CS6 (Macintosh)</vt:lpwstr>
  </property>
  <property fmtid="{D5CDD505-2E9C-101B-9397-08002B2CF9AE}" pid="4" name="LastSaved">
    <vt:filetime>2023-08-28T00:00:00Z</vt:filetime>
  </property>
  <property fmtid="{D5CDD505-2E9C-101B-9397-08002B2CF9AE}" pid="5" name="Producer">
    <vt:lpwstr>Adobe Photoshop for Macintosh -- Image Conversion Plug-in</vt:lpwstr>
  </property>
</Properties>
</file>